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260" r:id="rId2"/>
    <p:sldId id="261" r:id="rId3"/>
    <p:sldId id="263" r:id="rId4"/>
    <p:sldId id="265" r:id="rId5"/>
    <p:sldId id="264" r:id="rId6"/>
    <p:sldId id="301" r:id="rId7"/>
    <p:sldId id="304" r:id="rId8"/>
    <p:sldId id="296" r:id="rId9"/>
    <p:sldId id="295" r:id="rId10"/>
    <p:sldId id="305" r:id="rId11"/>
    <p:sldId id="268" r:id="rId12"/>
    <p:sldId id="269" r:id="rId13"/>
    <p:sldId id="270" r:id="rId14"/>
    <p:sldId id="306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98" r:id="rId23"/>
    <p:sldId id="284" r:id="rId24"/>
    <p:sldId id="287" r:id="rId25"/>
    <p:sldId id="289" r:id="rId26"/>
    <p:sldId id="290" r:id="rId27"/>
    <p:sldId id="303" r:id="rId28"/>
    <p:sldId id="291" r:id="rId29"/>
    <p:sldId id="293" r:id="rId30"/>
    <p:sldId id="294" r:id="rId31"/>
  </p:sldIdLst>
  <p:sldSz cx="9361488" cy="7921625"/>
  <p:notesSz cx="6858000" cy="9144000"/>
  <p:defaultTextStyle>
    <a:defPPr>
      <a:defRPr lang="es-CL"/>
    </a:defPPr>
    <a:lvl1pPr marL="0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3202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46404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19606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92808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66010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39212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12414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785616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00"/>
    <a:srgbClr val="000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 showGuides="1">
      <p:cViewPr>
        <p:scale>
          <a:sx n="64" d="100"/>
          <a:sy n="64" d="100"/>
        </p:scale>
        <p:origin x="-1960" y="-72"/>
      </p:cViewPr>
      <p:guideLst>
        <p:guide orient="horz" pos="2495"/>
        <p:guide pos="29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7513FD-414B-A74D-89AA-147B7ACC784E}" type="doc">
      <dgm:prSet loTypeId="urn:microsoft.com/office/officeart/2005/8/layout/arrow2" loCatId="" qsTypeId="urn:microsoft.com/office/officeart/2005/8/quickstyle/simple5" qsCatId="simple" csTypeId="urn:microsoft.com/office/officeart/2005/8/colors/accent3_4" csCatId="accent3" phldr="1"/>
      <dgm:spPr/>
    </dgm:pt>
    <dgm:pt modelId="{C1CD1AAD-E379-E04F-8ED9-81CC0FCC6928}">
      <dgm:prSet phldrT="[Texto]" custT="1"/>
      <dgm:spPr/>
      <dgm:t>
        <a:bodyPr/>
        <a:lstStyle/>
        <a:p>
          <a:r>
            <a:rPr lang="es-ES" sz="3200" dirty="0" smtClean="0"/>
            <a:t>Necesidad</a:t>
          </a:r>
        </a:p>
        <a:p>
          <a:r>
            <a:rPr lang="es-ES" sz="2000" dirty="0" smtClean="0"/>
            <a:t>A ser satisfecha o función a ser cumplida</a:t>
          </a:r>
          <a:endParaRPr lang="es-ES" sz="2000" dirty="0"/>
        </a:p>
      </dgm:t>
    </dgm:pt>
    <dgm:pt modelId="{14EFC95E-EFD7-584A-9F2D-ECEE65AFAD6A}" type="parTrans" cxnId="{A28EC191-FC79-8148-AF9D-9247034035AC}">
      <dgm:prSet/>
      <dgm:spPr/>
      <dgm:t>
        <a:bodyPr/>
        <a:lstStyle/>
        <a:p>
          <a:endParaRPr lang="es-ES"/>
        </a:p>
      </dgm:t>
    </dgm:pt>
    <dgm:pt modelId="{C4967107-7464-FF48-89C9-EF5DEC20A7B8}" type="sibTrans" cxnId="{A28EC191-FC79-8148-AF9D-9247034035AC}">
      <dgm:prSet/>
      <dgm:spPr/>
      <dgm:t>
        <a:bodyPr/>
        <a:lstStyle/>
        <a:p>
          <a:endParaRPr lang="es-ES"/>
        </a:p>
      </dgm:t>
    </dgm:pt>
    <dgm:pt modelId="{A0563274-DF16-474D-84E8-E0FDA623BF7E}">
      <dgm:prSet phldrT="[Texto]" custT="1"/>
      <dgm:spPr/>
      <dgm:t>
        <a:bodyPr/>
        <a:lstStyle/>
        <a:p>
          <a:r>
            <a:rPr lang="es-ES" sz="3200" dirty="0" smtClean="0"/>
            <a:t>Concepto</a:t>
          </a:r>
        </a:p>
        <a:p>
          <a:r>
            <a:rPr lang="es-CL" sz="2000" dirty="0" smtClean="0"/>
            <a:t>de un objeto o entidad para satisfacer la necesidad</a:t>
          </a:r>
          <a:endParaRPr lang="es-ES" sz="2000" dirty="0"/>
        </a:p>
      </dgm:t>
    </dgm:pt>
    <dgm:pt modelId="{3A5E864E-5B96-7E4E-90BD-843114FFFD66}" type="parTrans" cxnId="{6942F21B-1A5E-EE48-9505-51BF27454BBA}">
      <dgm:prSet/>
      <dgm:spPr/>
      <dgm:t>
        <a:bodyPr/>
        <a:lstStyle/>
        <a:p>
          <a:endParaRPr lang="es-ES"/>
        </a:p>
      </dgm:t>
    </dgm:pt>
    <dgm:pt modelId="{39E723C2-53BE-A040-A0BD-728C5C58F6A4}" type="sibTrans" cxnId="{6942F21B-1A5E-EE48-9505-51BF27454BBA}">
      <dgm:prSet/>
      <dgm:spPr/>
      <dgm:t>
        <a:bodyPr/>
        <a:lstStyle/>
        <a:p>
          <a:endParaRPr lang="es-ES"/>
        </a:p>
      </dgm:t>
    </dgm:pt>
    <dgm:pt modelId="{13703CE1-83A3-1C46-9F90-D5727866ACB1}">
      <dgm:prSet phldrT="[Texto]" custT="1"/>
      <dgm:spPr/>
      <dgm:t>
        <a:bodyPr/>
        <a:lstStyle/>
        <a:p>
          <a:r>
            <a:rPr lang="es-ES" sz="3200" dirty="0" smtClean="0"/>
            <a:t>Aporte</a:t>
          </a:r>
        </a:p>
        <a:p>
          <a:r>
            <a:rPr lang="es-CL" sz="2000" dirty="0" smtClean="0"/>
            <a:t>por los conocimientos, materiales y tecnologías disponibles</a:t>
          </a:r>
          <a:endParaRPr lang="es-ES" sz="2000" dirty="0"/>
        </a:p>
      </dgm:t>
    </dgm:pt>
    <dgm:pt modelId="{3B3EC569-1676-4845-9431-190485E06971}" type="parTrans" cxnId="{F00DED85-FF1A-164C-B1AB-51ADEE5F8E52}">
      <dgm:prSet/>
      <dgm:spPr/>
      <dgm:t>
        <a:bodyPr/>
        <a:lstStyle/>
        <a:p>
          <a:endParaRPr lang="es-ES"/>
        </a:p>
      </dgm:t>
    </dgm:pt>
    <dgm:pt modelId="{5EF6AFEE-AB3B-D14F-BA26-3E08E1AC7907}" type="sibTrans" cxnId="{F00DED85-FF1A-164C-B1AB-51ADEE5F8E52}">
      <dgm:prSet/>
      <dgm:spPr/>
      <dgm:t>
        <a:bodyPr/>
        <a:lstStyle/>
        <a:p>
          <a:endParaRPr lang="es-ES"/>
        </a:p>
      </dgm:t>
    </dgm:pt>
    <dgm:pt modelId="{879414C3-1A1B-254A-85F7-1848D1B5FFBE}" type="pres">
      <dgm:prSet presAssocID="{8F7513FD-414B-A74D-89AA-147B7ACC784E}" presName="arrowDiagram" presStyleCnt="0">
        <dgm:presLayoutVars>
          <dgm:chMax val="5"/>
          <dgm:dir/>
          <dgm:resizeHandles val="exact"/>
        </dgm:presLayoutVars>
      </dgm:prSet>
      <dgm:spPr/>
    </dgm:pt>
    <dgm:pt modelId="{075583F4-8460-FF4D-87A9-C7DEF046A302}" type="pres">
      <dgm:prSet presAssocID="{8F7513FD-414B-A74D-89AA-147B7ACC784E}" presName="arrow" presStyleLbl="bgShp" presStyleIdx="0" presStyleCnt="1"/>
      <dgm:spPr>
        <a:solidFill>
          <a:schemeClr val="accent6">
            <a:lumMod val="60000"/>
            <a:lumOff val="40000"/>
          </a:schemeClr>
        </a:solidFill>
      </dgm:spPr>
    </dgm:pt>
    <dgm:pt modelId="{C8E5B2D2-5BFE-2C48-A49A-F670D5378DD6}" type="pres">
      <dgm:prSet presAssocID="{8F7513FD-414B-A74D-89AA-147B7ACC784E}" presName="arrowDiagram3" presStyleCnt="0"/>
      <dgm:spPr/>
    </dgm:pt>
    <dgm:pt modelId="{9FCA88B5-6D3F-F643-8C5F-D14B3D62E7CD}" type="pres">
      <dgm:prSet presAssocID="{C1CD1AAD-E379-E04F-8ED9-81CC0FCC6928}" presName="bullet3a" presStyleLbl="node1" presStyleIdx="0" presStyleCnt="3"/>
      <dgm:spPr>
        <a:solidFill>
          <a:srgbClr val="3366FF"/>
        </a:solidFill>
      </dgm:spPr>
    </dgm:pt>
    <dgm:pt modelId="{EC0F217E-EFB1-534C-A7D5-02B74B1B635A}" type="pres">
      <dgm:prSet presAssocID="{C1CD1AAD-E379-E04F-8ED9-81CC0FCC6928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601E15-5E65-C844-9AAD-496DE4FD9348}" type="pres">
      <dgm:prSet presAssocID="{A0563274-DF16-474D-84E8-E0FDA623BF7E}" presName="bullet3b" presStyleLbl="node1" presStyleIdx="1" presStyleCnt="3"/>
      <dgm:spPr>
        <a:solidFill>
          <a:srgbClr val="3366FF"/>
        </a:solidFill>
      </dgm:spPr>
    </dgm:pt>
    <dgm:pt modelId="{5171F8B4-B369-DD4E-A9C9-19255586EC20}" type="pres">
      <dgm:prSet presAssocID="{A0563274-DF16-474D-84E8-E0FDA623BF7E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8C635B-B088-F449-880F-F2ECB8DE0103}" type="pres">
      <dgm:prSet presAssocID="{13703CE1-83A3-1C46-9F90-D5727866ACB1}" presName="bullet3c" presStyleLbl="node1" presStyleIdx="2" presStyleCnt="3"/>
      <dgm:spPr>
        <a:solidFill>
          <a:srgbClr val="3366FF"/>
        </a:solidFill>
      </dgm:spPr>
    </dgm:pt>
    <dgm:pt modelId="{0BC4D842-FC61-3948-92CE-2E2868F8CB2B}" type="pres">
      <dgm:prSet presAssocID="{13703CE1-83A3-1C46-9F90-D5727866ACB1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311585D-6F07-664D-BAC1-DD3D4C19BDC3}" type="presOf" srcId="{8F7513FD-414B-A74D-89AA-147B7ACC784E}" destId="{879414C3-1A1B-254A-85F7-1848D1B5FFBE}" srcOrd="0" destOrd="0" presId="urn:microsoft.com/office/officeart/2005/8/layout/arrow2"/>
    <dgm:cxn modelId="{93D455C7-A784-A44B-B716-6F522B4A8272}" type="presOf" srcId="{13703CE1-83A3-1C46-9F90-D5727866ACB1}" destId="{0BC4D842-FC61-3948-92CE-2E2868F8CB2B}" srcOrd="0" destOrd="0" presId="urn:microsoft.com/office/officeart/2005/8/layout/arrow2"/>
    <dgm:cxn modelId="{F00DED85-FF1A-164C-B1AB-51ADEE5F8E52}" srcId="{8F7513FD-414B-A74D-89AA-147B7ACC784E}" destId="{13703CE1-83A3-1C46-9F90-D5727866ACB1}" srcOrd="2" destOrd="0" parTransId="{3B3EC569-1676-4845-9431-190485E06971}" sibTransId="{5EF6AFEE-AB3B-D14F-BA26-3E08E1AC7907}"/>
    <dgm:cxn modelId="{6942F21B-1A5E-EE48-9505-51BF27454BBA}" srcId="{8F7513FD-414B-A74D-89AA-147B7ACC784E}" destId="{A0563274-DF16-474D-84E8-E0FDA623BF7E}" srcOrd="1" destOrd="0" parTransId="{3A5E864E-5B96-7E4E-90BD-843114FFFD66}" sibTransId="{39E723C2-53BE-A040-A0BD-728C5C58F6A4}"/>
    <dgm:cxn modelId="{3B0CE4FF-91BD-4742-B66E-253BF4A5926D}" type="presOf" srcId="{C1CD1AAD-E379-E04F-8ED9-81CC0FCC6928}" destId="{EC0F217E-EFB1-534C-A7D5-02B74B1B635A}" srcOrd="0" destOrd="0" presId="urn:microsoft.com/office/officeart/2005/8/layout/arrow2"/>
    <dgm:cxn modelId="{A28EC191-FC79-8148-AF9D-9247034035AC}" srcId="{8F7513FD-414B-A74D-89AA-147B7ACC784E}" destId="{C1CD1AAD-E379-E04F-8ED9-81CC0FCC6928}" srcOrd="0" destOrd="0" parTransId="{14EFC95E-EFD7-584A-9F2D-ECEE65AFAD6A}" sibTransId="{C4967107-7464-FF48-89C9-EF5DEC20A7B8}"/>
    <dgm:cxn modelId="{0465DAFD-C74B-F241-AF27-E5C123404229}" type="presOf" srcId="{A0563274-DF16-474D-84E8-E0FDA623BF7E}" destId="{5171F8B4-B369-DD4E-A9C9-19255586EC20}" srcOrd="0" destOrd="0" presId="urn:microsoft.com/office/officeart/2005/8/layout/arrow2"/>
    <dgm:cxn modelId="{5FCAA0BD-04D8-7C42-9819-0677669B5BE0}" type="presParOf" srcId="{879414C3-1A1B-254A-85F7-1848D1B5FFBE}" destId="{075583F4-8460-FF4D-87A9-C7DEF046A302}" srcOrd="0" destOrd="0" presId="urn:microsoft.com/office/officeart/2005/8/layout/arrow2"/>
    <dgm:cxn modelId="{E733E06E-5867-E24E-AEFD-FC9006488E73}" type="presParOf" srcId="{879414C3-1A1B-254A-85F7-1848D1B5FFBE}" destId="{C8E5B2D2-5BFE-2C48-A49A-F670D5378DD6}" srcOrd="1" destOrd="0" presId="urn:microsoft.com/office/officeart/2005/8/layout/arrow2"/>
    <dgm:cxn modelId="{0D47F3DA-C58D-2A44-985C-17DC669B1A63}" type="presParOf" srcId="{C8E5B2D2-5BFE-2C48-A49A-F670D5378DD6}" destId="{9FCA88B5-6D3F-F643-8C5F-D14B3D62E7CD}" srcOrd="0" destOrd="0" presId="urn:microsoft.com/office/officeart/2005/8/layout/arrow2"/>
    <dgm:cxn modelId="{67BAA8D3-9446-3045-84CA-210A52045BEA}" type="presParOf" srcId="{C8E5B2D2-5BFE-2C48-A49A-F670D5378DD6}" destId="{EC0F217E-EFB1-534C-A7D5-02B74B1B635A}" srcOrd="1" destOrd="0" presId="urn:microsoft.com/office/officeart/2005/8/layout/arrow2"/>
    <dgm:cxn modelId="{A86B277D-6EC2-AF4E-BA09-9EF191CFFDB4}" type="presParOf" srcId="{C8E5B2D2-5BFE-2C48-A49A-F670D5378DD6}" destId="{FB601E15-5E65-C844-9AAD-496DE4FD9348}" srcOrd="2" destOrd="0" presId="urn:microsoft.com/office/officeart/2005/8/layout/arrow2"/>
    <dgm:cxn modelId="{C1FAF4AE-8E8F-0C49-B232-1269CD9C954E}" type="presParOf" srcId="{C8E5B2D2-5BFE-2C48-A49A-F670D5378DD6}" destId="{5171F8B4-B369-DD4E-A9C9-19255586EC20}" srcOrd="3" destOrd="0" presId="urn:microsoft.com/office/officeart/2005/8/layout/arrow2"/>
    <dgm:cxn modelId="{8AA7F3B9-D2BD-4B43-A929-9A1C4C861CA5}" type="presParOf" srcId="{C8E5B2D2-5BFE-2C48-A49A-F670D5378DD6}" destId="{A68C635B-B088-F449-880F-F2ECB8DE0103}" srcOrd="4" destOrd="0" presId="urn:microsoft.com/office/officeart/2005/8/layout/arrow2"/>
    <dgm:cxn modelId="{8DB19304-0DAB-F443-AF3B-D1034DF5FC59}" type="presParOf" srcId="{C8E5B2D2-5BFE-2C48-A49A-F670D5378DD6}" destId="{0BC4D842-FC61-3948-92CE-2E2868F8CB2B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A3269F-0391-B94C-BA36-2A1A970B61B1}" type="doc">
      <dgm:prSet loTypeId="urn:microsoft.com/office/officeart/2005/8/layout/cycle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BBC6E2D-D1C7-A141-BECB-32372B3A37BC}">
      <dgm:prSet phldrT="[Texto]" custT="1"/>
      <dgm:spPr/>
      <dgm:t>
        <a:bodyPr/>
        <a:lstStyle/>
        <a:p>
          <a:r>
            <a:rPr lang="es-CL" sz="1400" b="1" dirty="0" smtClean="0"/>
            <a:t>Generación de ideas</a:t>
          </a:r>
          <a:endParaRPr lang="es-ES" sz="1400" dirty="0"/>
        </a:p>
      </dgm:t>
    </dgm:pt>
    <dgm:pt modelId="{3DA16547-1DC6-9C40-96DF-D4977B73D26A}" type="parTrans" cxnId="{8C5EC61B-48C8-174F-BC73-7FD726264D3F}">
      <dgm:prSet/>
      <dgm:spPr/>
      <dgm:t>
        <a:bodyPr/>
        <a:lstStyle/>
        <a:p>
          <a:endParaRPr lang="es-ES" sz="1400"/>
        </a:p>
      </dgm:t>
    </dgm:pt>
    <dgm:pt modelId="{BE9331F4-EEFD-9846-87DE-E169E0399973}" type="sibTrans" cxnId="{8C5EC61B-48C8-174F-BC73-7FD726264D3F}">
      <dgm:prSet/>
      <dgm:spPr/>
      <dgm:t>
        <a:bodyPr/>
        <a:lstStyle/>
        <a:p>
          <a:endParaRPr lang="es-ES" sz="1400"/>
        </a:p>
      </dgm:t>
    </dgm:pt>
    <dgm:pt modelId="{FBCF1167-DACE-224E-91D2-F28126B1CFBE}">
      <dgm:prSet phldrT="[Texto]" custT="1"/>
      <dgm:spPr/>
      <dgm:t>
        <a:bodyPr/>
        <a:lstStyle/>
        <a:p>
          <a:r>
            <a:rPr lang="es-CL" sz="1400" b="1" dirty="0" smtClean="0"/>
            <a:t>Selección de las ideas </a:t>
          </a:r>
          <a:endParaRPr lang="es-CL" sz="1400" b="1" dirty="0"/>
        </a:p>
      </dgm:t>
    </dgm:pt>
    <dgm:pt modelId="{02BB2BEA-F194-4044-83C0-3FAD9FE943B2}" type="parTrans" cxnId="{72B43A81-C3EC-A543-84CC-0712D5C22A70}">
      <dgm:prSet/>
      <dgm:spPr/>
      <dgm:t>
        <a:bodyPr/>
        <a:lstStyle/>
        <a:p>
          <a:endParaRPr lang="es-ES" sz="1400"/>
        </a:p>
      </dgm:t>
    </dgm:pt>
    <dgm:pt modelId="{10F9DC77-8409-B64F-9000-158529E9B1B1}" type="sibTrans" cxnId="{72B43A81-C3EC-A543-84CC-0712D5C22A70}">
      <dgm:prSet/>
      <dgm:spPr/>
      <dgm:t>
        <a:bodyPr/>
        <a:lstStyle/>
        <a:p>
          <a:endParaRPr lang="es-ES" sz="1400"/>
        </a:p>
      </dgm:t>
    </dgm:pt>
    <dgm:pt modelId="{43577DAD-1F38-FB42-9C54-E21C3CA65426}">
      <dgm:prSet phldrT="[Texto]" custT="1"/>
      <dgm:spPr/>
      <dgm:t>
        <a:bodyPr/>
        <a:lstStyle/>
        <a:p>
          <a:r>
            <a:rPr lang="es-CL" sz="1400" b="1" dirty="0" smtClean="0"/>
            <a:t>Desarrollo del concepto</a:t>
          </a:r>
          <a:endParaRPr lang="es-CL" sz="1400" b="1" dirty="0"/>
        </a:p>
      </dgm:t>
    </dgm:pt>
    <dgm:pt modelId="{113DD106-14FD-0D4B-9AED-C4620DF7452F}" type="parTrans" cxnId="{5E91493E-76D8-3142-8464-02C0EAE0CF76}">
      <dgm:prSet/>
      <dgm:spPr/>
      <dgm:t>
        <a:bodyPr/>
        <a:lstStyle/>
        <a:p>
          <a:endParaRPr lang="es-ES" sz="1400"/>
        </a:p>
      </dgm:t>
    </dgm:pt>
    <dgm:pt modelId="{EE2B6697-C10B-8743-9399-33DDFEA0585C}" type="sibTrans" cxnId="{5E91493E-76D8-3142-8464-02C0EAE0CF76}">
      <dgm:prSet/>
      <dgm:spPr/>
      <dgm:t>
        <a:bodyPr/>
        <a:lstStyle/>
        <a:p>
          <a:endParaRPr lang="es-ES" sz="1400"/>
        </a:p>
      </dgm:t>
    </dgm:pt>
    <dgm:pt modelId="{DE6ED6B0-5885-334E-A042-FBD536CEC738}">
      <dgm:prSet phldrT="[Texto]" custT="1"/>
      <dgm:spPr/>
      <dgm:t>
        <a:bodyPr/>
        <a:lstStyle/>
        <a:p>
          <a:r>
            <a:rPr lang="es-CL" sz="1400" b="1" dirty="0" smtClean="0"/>
            <a:t>Análisis del negocio y programa de </a:t>
          </a:r>
          <a:r>
            <a:rPr lang="es-CL" sz="1400" b="1" dirty="0" err="1" smtClean="0"/>
            <a:t>mkt</a:t>
          </a:r>
          <a:endParaRPr lang="es-CL" sz="1400" b="1" dirty="0"/>
        </a:p>
      </dgm:t>
    </dgm:pt>
    <dgm:pt modelId="{DD53F158-E01B-3141-97AC-68CA517679AD}" type="parTrans" cxnId="{5215952C-CD70-2E41-A32D-54D193D63B3C}">
      <dgm:prSet/>
      <dgm:spPr/>
      <dgm:t>
        <a:bodyPr/>
        <a:lstStyle/>
        <a:p>
          <a:endParaRPr lang="es-ES" sz="1400"/>
        </a:p>
      </dgm:t>
    </dgm:pt>
    <dgm:pt modelId="{AB42ABFB-3E17-4A40-BB39-5B421DD63E5F}" type="sibTrans" cxnId="{5215952C-CD70-2E41-A32D-54D193D63B3C}">
      <dgm:prSet/>
      <dgm:spPr/>
      <dgm:t>
        <a:bodyPr/>
        <a:lstStyle/>
        <a:p>
          <a:endParaRPr lang="es-ES" sz="1400"/>
        </a:p>
      </dgm:t>
    </dgm:pt>
    <dgm:pt modelId="{98C9B52F-04B0-B24A-9B12-BFEE9C34177D}">
      <dgm:prSet phldrT="[Texto]" custT="1"/>
      <dgm:spPr/>
      <dgm:t>
        <a:bodyPr/>
        <a:lstStyle/>
        <a:p>
          <a:r>
            <a:rPr lang="es-CL" sz="1400" b="1" dirty="0" smtClean="0"/>
            <a:t>Proceso de adopción del cliente</a:t>
          </a:r>
          <a:endParaRPr lang="es-CL" sz="1400" b="1" dirty="0"/>
        </a:p>
      </dgm:t>
    </dgm:pt>
    <dgm:pt modelId="{EFAF5458-FDD9-B344-863F-130F290583FB}" type="parTrans" cxnId="{106F2508-367F-DC43-8B31-CDFBCA3CF6FD}">
      <dgm:prSet/>
      <dgm:spPr/>
      <dgm:t>
        <a:bodyPr/>
        <a:lstStyle/>
        <a:p>
          <a:endParaRPr lang="es-ES" sz="1400"/>
        </a:p>
      </dgm:t>
    </dgm:pt>
    <dgm:pt modelId="{8E99A968-D59F-4C46-B4BD-583BE09BA30F}" type="sibTrans" cxnId="{106F2508-367F-DC43-8B31-CDFBCA3CF6FD}">
      <dgm:prSet/>
      <dgm:spPr/>
      <dgm:t>
        <a:bodyPr/>
        <a:lstStyle/>
        <a:p>
          <a:endParaRPr lang="es-ES" sz="1400"/>
        </a:p>
      </dgm:t>
    </dgm:pt>
    <dgm:pt modelId="{465A7467-6606-3944-980F-F35C232BCEF6}">
      <dgm:prSet phldrT="[Texto]" custT="1"/>
      <dgm:spPr/>
      <dgm:t>
        <a:bodyPr/>
        <a:lstStyle/>
        <a:p>
          <a:r>
            <a:rPr lang="es-CL" sz="1400" b="1" dirty="0" smtClean="0"/>
            <a:t>Fijación del precio</a:t>
          </a:r>
          <a:endParaRPr lang="es-CL" sz="1400" b="1" dirty="0"/>
        </a:p>
      </dgm:t>
    </dgm:pt>
    <dgm:pt modelId="{7D342F5D-4945-5F47-A4A6-F1ED005FA10E}" type="parTrans" cxnId="{8B9F8082-8A3F-FE43-835C-C56A933F0DBB}">
      <dgm:prSet/>
      <dgm:spPr/>
      <dgm:t>
        <a:bodyPr/>
        <a:lstStyle/>
        <a:p>
          <a:endParaRPr lang="es-ES" sz="1400"/>
        </a:p>
      </dgm:t>
    </dgm:pt>
    <dgm:pt modelId="{16A5930C-E11D-8244-A906-E61DEFAC9287}" type="sibTrans" cxnId="{8B9F8082-8A3F-FE43-835C-C56A933F0DBB}">
      <dgm:prSet/>
      <dgm:spPr/>
      <dgm:t>
        <a:bodyPr/>
        <a:lstStyle/>
        <a:p>
          <a:endParaRPr lang="es-ES" sz="1400"/>
        </a:p>
      </dgm:t>
    </dgm:pt>
    <dgm:pt modelId="{8C4ACF46-1684-5B4F-80D2-D29F79BF97DF}">
      <dgm:prSet phldrT="[Texto]" custT="1"/>
      <dgm:spPr/>
      <dgm:t>
        <a:bodyPr/>
        <a:lstStyle/>
        <a:p>
          <a:r>
            <a:rPr lang="es-CL" sz="1400" b="1" dirty="0" smtClean="0"/>
            <a:t>Evaluación del riesgo financiero</a:t>
          </a:r>
          <a:endParaRPr lang="es-CL" sz="1400" b="1" dirty="0"/>
        </a:p>
      </dgm:t>
    </dgm:pt>
    <dgm:pt modelId="{8C606790-888E-2D46-885D-A309B64B1FD0}" type="parTrans" cxnId="{FED5D0FF-2406-2D4B-896F-18DFFA9BC23F}">
      <dgm:prSet/>
      <dgm:spPr/>
      <dgm:t>
        <a:bodyPr/>
        <a:lstStyle/>
        <a:p>
          <a:endParaRPr lang="es-ES" sz="1400"/>
        </a:p>
      </dgm:t>
    </dgm:pt>
    <dgm:pt modelId="{FA6D2A64-7517-A547-932C-32EDD7EA6955}" type="sibTrans" cxnId="{FED5D0FF-2406-2D4B-896F-18DFFA9BC23F}">
      <dgm:prSet/>
      <dgm:spPr/>
      <dgm:t>
        <a:bodyPr/>
        <a:lstStyle/>
        <a:p>
          <a:endParaRPr lang="es-ES" sz="1400"/>
        </a:p>
      </dgm:t>
    </dgm:pt>
    <dgm:pt modelId="{C0DA44E8-8630-F744-87EA-008F7C929257}" type="pres">
      <dgm:prSet presAssocID="{EFA3269F-0391-B94C-BA36-2A1A970B61B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CE90F72-64C7-564F-A1E3-7654EE28E070}" type="pres">
      <dgm:prSet presAssocID="{7BBC6E2D-D1C7-A141-BECB-32372B3A37BC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0303D5-898E-704C-87CA-5FA66A46A0AC}" type="pres">
      <dgm:prSet presAssocID="{7BBC6E2D-D1C7-A141-BECB-32372B3A37BC}" presName="spNode" presStyleCnt="0"/>
      <dgm:spPr/>
    </dgm:pt>
    <dgm:pt modelId="{03D9A577-CB2D-B548-9449-7B6383083520}" type="pres">
      <dgm:prSet presAssocID="{BE9331F4-EEFD-9846-87DE-E169E0399973}" presName="sibTrans" presStyleLbl="sibTrans1D1" presStyleIdx="0" presStyleCnt="7"/>
      <dgm:spPr/>
      <dgm:t>
        <a:bodyPr/>
        <a:lstStyle/>
        <a:p>
          <a:endParaRPr lang="es-ES"/>
        </a:p>
      </dgm:t>
    </dgm:pt>
    <dgm:pt modelId="{A274210A-FDAF-2542-8494-92925BB33BB4}" type="pres">
      <dgm:prSet presAssocID="{FBCF1167-DACE-224E-91D2-F28126B1CFBE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BBC050-4330-EB44-A41A-9BEDE240EAD4}" type="pres">
      <dgm:prSet presAssocID="{FBCF1167-DACE-224E-91D2-F28126B1CFBE}" presName="spNode" presStyleCnt="0"/>
      <dgm:spPr/>
    </dgm:pt>
    <dgm:pt modelId="{312DD9F4-9E1E-2647-8DF2-BACA6340751C}" type="pres">
      <dgm:prSet presAssocID="{10F9DC77-8409-B64F-9000-158529E9B1B1}" presName="sibTrans" presStyleLbl="sibTrans1D1" presStyleIdx="1" presStyleCnt="7"/>
      <dgm:spPr/>
      <dgm:t>
        <a:bodyPr/>
        <a:lstStyle/>
        <a:p>
          <a:endParaRPr lang="es-ES"/>
        </a:p>
      </dgm:t>
    </dgm:pt>
    <dgm:pt modelId="{79C63D86-3F80-DC4A-B2E2-1644A8D03BAD}" type="pres">
      <dgm:prSet presAssocID="{43577DAD-1F38-FB42-9C54-E21C3CA65426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7AE219-2586-9C4D-A5FB-89FC2A2C980D}" type="pres">
      <dgm:prSet presAssocID="{43577DAD-1F38-FB42-9C54-E21C3CA65426}" presName="spNode" presStyleCnt="0"/>
      <dgm:spPr/>
    </dgm:pt>
    <dgm:pt modelId="{73F076F6-2A52-5446-8B92-406245475DD6}" type="pres">
      <dgm:prSet presAssocID="{EE2B6697-C10B-8743-9399-33DDFEA0585C}" presName="sibTrans" presStyleLbl="sibTrans1D1" presStyleIdx="2" presStyleCnt="7"/>
      <dgm:spPr/>
      <dgm:t>
        <a:bodyPr/>
        <a:lstStyle/>
        <a:p>
          <a:endParaRPr lang="es-ES"/>
        </a:p>
      </dgm:t>
    </dgm:pt>
    <dgm:pt modelId="{AD43EE0B-1389-A144-96B9-BC33356ECD6C}" type="pres">
      <dgm:prSet presAssocID="{DE6ED6B0-5885-334E-A042-FBD536CEC738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2A804F0-7E5A-1744-9E7A-6B745900BB35}" type="pres">
      <dgm:prSet presAssocID="{DE6ED6B0-5885-334E-A042-FBD536CEC738}" presName="spNode" presStyleCnt="0"/>
      <dgm:spPr/>
    </dgm:pt>
    <dgm:pt modelId="{4A6CBD87-DE82-E64D-A5C9-0522D1E4E5EC}" type="pres">
      <dgm:prSet presAssocID="{AB42ABFB-3E17-4A40-BB39-5B421DD63E5F}" presName="sibTrans" presStyleLbl="sibTrans1D1" presStyleIdx="3" presStyleCnt="7"/>
      <dgm:spPr/>
      <dgm:t>
        <a:bodyPr/>
        <a:lstStyle/>
        <a:p>
          <a:endParaRPr lang="es-ES"/>
        </a:p>
      </dgm:t>
    </dgm:pt>
    <dgm:pt modelId="{FB4917CB-C413-CF41-84AF-DA03CD433642}" type="pres">
      <dgm:prSet presAssocID="{98C9B52F-04B0-B24A-9B12-BFEE9C34177D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26B56B-75E0-EA4A-A62D-8DEEE4ACA9DF}" type="pres">
      <dgm:prSet presAssocID="{98C9B52F-04B0-B24A-9B12-BFEE9C34177D}" presName="spNode" presStyleCnt="0"/>
      <dgm:spPr/>
    </dgm:pt>
    <dgm:pt modelId="{18EAE18E-D568-0846-B590-F5167A7DAE0A}" type="pres">
      <dgm:prSet presAssocID="{8E99A968-D59F-4C46-B4BD-583BE09BA30F}" presName="sibTrans" presStyleLbl="sibTrans1D1" presStyleIdx="4" presStyleCnt="7"/>
      <dgm:spPr/>
      <dgm:t>
        <a:bodyPr/>
        <a:lstStyle/>
        <a:p>
          <a:endParaRPr lang="es-ES"/>
        </a:p>
      </dgm:t>
    </dgm:pt>
    <dgm:pt modelId="{5D6E6AE9-770F-1F4C-A14B-8EAFFD44529A}" type="pres">
      <dgm:prSet presAssocID="{465A7467-6606-3944-980F-F35C232BCEF6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621593-2FF4-224C-9F18-3203917714DC}" type="pres">
      <dgm:prSet presAssocID="{465A7467-6606-3944-980F-F35C232BCEF6}" presName="spNode" presStyleCnt="0"/>
      <dgm:spPr/>
    </dgm:pt>
    <dgm:pt modelId="{0368933B-65CA-F54A-8CA6-17E9D0EDF33E}" type="pres">
      <dgm:prSet presAssocID="{16A5930C-E11D-8244-A906-E61DEFAC9287}" presName="sibTrans" presStyleLbl="sibTrans1D1" presStyleIdx="5" presStyleCnt="7"/>
      <dgm:spPr/>
      <dgm:t>
        <a:bodyPr/>
        <a:lstStyle/>
        <a:p>
          <a:endParaRPr lang="es-ES"/>
        </a:p>
      </dgm:t>
    </dgm:pt>
    <dgm:pt modelId="{0D6B11E5-5FF5-404A-B9FB-F78487160F3C}" type="pres">
      <dgm:prSet presAssocID="{8C4ACF46-1684-5B4F-80D2-D29F79BF97DF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43E595A-F817-8E4C-A240-E616543314A5}" type="pres">
      <dgm:prSet presAssocID="{8C4ACF46-1684-5B4F-80D2-D29F79BF97DF}" presName="spNode" presStyleCnt="0"/>
      <dgm:spPr/>
    </dgm:pt>
    <dgm:pt modelId="{D931100A-57FE-394A-BDDE-02C96947C1BC}" type="pres">
      <dgm:prSet presAssocID="{FA6D2A64-7517-A547-932C-32EDD7EA6955}" presName="sibTrans" presStyleLbl="sibTrans1D1" presStyleIdx="6" presStyleCnt="7"/>
      <dgm:spPr/>
      <dgm:t>
        <a:bodyPr/>
        <a:lstStyle/>
        <a:p>
          <a:endParaRPr lang="es-ES"/>
        </a:p>
      </dgm:t>
    </dgm:pt>
  </dgm:ptLst>
  <dgm:cxnLst>
    <dgm:cxn modelId="{5E91493E-76D8-3142-8464-02C0EAE0CF76}" srcId="{EFA3269F-0391-B94C-BA36-2A1A970B61B1}" destId="{43577DAD-1F38-FB42-9C54-E21C3CA65426}" srcOrd="2" destOrd="0" parTransId="{113DD106-14FD-0D4B-9AED-C4620DF7452F}" sibTransId="{EE2B6697-C10B-8743-9399-33DDFEA0585C}"/>
    <dgm:cxn modelId="{FED5D0FF-2406-2D4B-896F-18DFFA9BC23F}" srcId="{EFA3269F-0391-B94C-BA36-2A1A970B61B1}" destId="{8C4ACF46-1684-5B4F-80D2-D29F79BF97DF}" srcOrd="6" destOrd="0" parTransId="{8C606790-888E-2D46-885D-A309B64B1FD0}" sibTransId="{FA6D2A64-7517-A547-932C-32EDD7EA6955}"/>
    <dgm:cxn modelId="{9533CC81-0D99-074B-B37F-9B9D3E86EBFB}" type="presOf" srcId="{DE6ED6B0-5885-334E-A042-FBD536CEC738}" destId="{AD43EE0B-1389-A144-96B9-BC33356ECD6C}" srcOrd="0" destOrd="0" presId="urn:microsoft.com/office/officeart/2005/8/layout/cycle5"/>
    <dgm:cxn modelId="{661697B6-A34F-F544-A8F5-D17885DBDD4C}" type="presOf" srcId="{16A5930C-E11D-8244-A906-E61DEFAC9287}" destId="{0368933B-65CA-F54A-8CA6-17E9D0EDF33E}" srcOrd="0" destOrd="0" presId="urn:microsoft.com/office/officeart/2005/8/layout/cycle5"/>
    <dgm:cxn modelId="{106F2508-367F-DC43-8B31-CDFBCA3CF6FD}" srcId="{EFA3269F-0391-B94C-BA36-2A1A970B61B1}" destId="{98C9B52F-04B0-B24A-9B12-BFEE9C34177D}" srcOrd="4" destOrd="0" parTransId="{EFAF5458-FDD9-B344-863F-130F290583FB}" sibTransId="{8E99A968-D59F-4C46-B4BD-583BE09BA30F}"/>
    <dgm:cxn modelId="{AE8ADFA4-8A7C-004F-84F8-8CD2787B6253}" type="presOf" srcId="{7BBC6E2D-D1C7-A141-BECB-32372B3A37BC}" destId="{7CE90F72-64C7-564F-A1E3-7654EE28E070}" srcOrd="0" destOrd="0" presId="urn:microsoft.com/office/officeart/2005/8/layout/cycle5"/>
    <dgm:cxn modelId="{AD3EA90C-9318-7945-84E6-CFAAE8A3BFC6}" type="presOf" srcId="{8C4ACF46-1684-5B4F-80D2-D29F79BF97DF}" destId="{0D6B11E5-5FF5-404A-B9FB-F78487160F3C}" srcOrd="0" destOrd="0" presId="urn:microsoft.com/office/officeart/2005/8/layout/cycle5"/>
    <dgm:cxn modelId="{2E6BD79A-AFED-444A-8527-F697174CEAC1}" type="presOf" srcId="{98C9B52F-04B0-B24A-9B12-BFEE9C34177D}" destId="{FB4917CB-C413-CF41-84AF-DA03CD433642}" srcOrd="0" destOrd="0" presId="urn:microsoft.com/office/officeart/2005/8/layout/cycle5"/>
    <dgm:cxn modelId="{A0EAAE6F-D9B0-9742-B463-4B94ADA4EF17}" type="presOf" srcId="{FBCF1167-DACE-224E-91D2-F28126B1CFBE}" destId="{A274210A-FDAF-2542-8494-92925BB33BB4}" srcOrd="0" destOrd="0" presId="urn:microsoft.com/office/officeart/2005/8/layout/cycle5"/>
    <dgm:cxn modelId="{55AE1316-372F-2549-9A36-36F52B8BC81A}" type="presOf" srcId="{EFA3269F-0391-B94C-BA36-2A1A970B61B1}" destId="{C0DA44E8-8630-F744-87EA-008F7C929257}" srcOrd="0" destOrd="0" presId="urn:microsoft.com/office/officeart/2005/8/layout/cycle5"/>
    <dgm:cxn modelId="{8B9F8082-8A3F-FE43-835C-C56A933F0DBB}" srcId="{EFA3269F-0391-B94C-BA36-2A1A970B61B1}" destId="{465A7467-6606-3944-980F-F35C232BCEF6}" srcOrd="5" destOrd="0" parTransId="{7D342F5D-4945-5F47-A4A6-F1ED005FA10E}" sibTransId="{16A5930C-E11D-8244-A906-E61DEFAC9287}"/>
    <dgm:cxn modelId="{8C5EC61B-48C8-174F-BC73-7FD726264D3F}" srcId="{EFA3269F-0391-B94C-BA36-2A1A970B61B1}" destId="{7BBC6E2D-D1C7-A141-BECB-32372B3A37BC}" srcOrd="0" destOrd="0" parTransId="{3DA16547-1DC6-9C40-96DF-D4977B73D26A}" sibTransId="{BE9331F4-EEFD-9846-87DE-E169E0399973}"/>
    <dgm:cxn modelId="{22057773-B9E5-1443-A06A-E6F215764312}" type="presOf" srcId="{EE2B6697-C10B-8743-9399-33DDFEA0585C}" destId="{73F076F6-2A52-5446-8B92-406245475DD6}" srcOrd="0" destOrd="0" presId="urn:microsoft.com/office/officeart/2005/8/layout/cycle5"/>
    <dgm:cxn modelId="{72B43A81-C3EC-A543-84CC-0712D5C22A70}" srcId="{EFA3269F-0391-B94C-BA36-2A1A970B61B1}" destId="{FBCF1167-DACE-224E-91D2-F28126B1CFBE}" srcOrd="1" destOrd="0" parTransId="{02BB2BEA-F194-4044-83C0-3FAD9FE943B2}" sibTransId="{10F9DC77-8409-B64F-9000-158529E9B1B1}"/>
    <dgm:cxn modelId="{658B6B25-067A-E747-83C4-AF019F373A38}" type="presOf" srcId="{AB42ABFB-3E17-4A40-BB39-5B421DD63E5F}" destId="{4A6CBD87-DE82-E64D-A5C9-0522D1E4E5EC}" srcOrd="0" destOrd="0" presId="urn:microsoft.com/office/officeart/2005/8/layout/cycle5"/>
    <dgm:cxn modelId="{5215952C-CD70-2E41-A32D-54D193D63B3C}" srcId="{EFA3269F-0391-B94C-BA36-2A1A970B61B1}" destId="{DE6ED6B0-5885-334E-A042-FBD536CEC738}" srcOrd="3" destOrd="0" parTransId="{DD53F158-E01B-3141-97AC-68CA517679AD}" sibTransId="{AB42ABFB-3E17-4A40-BB39-5B421DD63E5F}"/>
    <dgm:cxn modelId="{C616BED8-795E-034B-9C53-EA2E8A9F5EDF}" type="presOf" srcId="{8E99A968-D59F-4C46-B4BD-583BE09BA30F}" destId="{18EAE18E-D568-0846-B590-F5167A7DAE0A}" srcOrd="0" destOrd="0" presId="urn:microsoft.com/office/officeart/2005/8/layout/cycle5"/>
    <dgm:cxn modelId="{36AB68F7-3F6B-E54F-B422-1C9CB0E89B05}" type="presOf" srcId="{FA6D2A64-7517-A547-932C-32EDD7EA6955}" destId="{D931100A-57FE-394A-BDDE-02C96947C1BC}" srcOrd="0" destOrd="0" presId="urn:microsoft.com/office/officeart/2005/8/layout/cycle5"/>
    <dgm:cxn modelId="{1DD7E32B-3C19-314C-8B1F-BE812C5AA9DD}" type="presOf" srcId="{10F9DC77-8409-B64F-9000-158529E9B1B1}" destId="{312DD9F4-9E1E-2647-8DF2-BACA6340751C}" srcOrd="0" destOrd="0" presId="urn:microsoft.com/office/officeart/2005/8/layout/cycle5"/>
    <dgm:cxn modelId="{D598C6B5-CBDD-C049-BAAD-1A9C0EA847E2}" type="presOf" srcId="{465A7467-6606-3944-980F-F35C232BCEF6}" destId="{5D6E6AE9-770F-1F4C-A14B-8EAFFD44529A}" srcOrd="0" destOrd="0" presId="urn:microsoft.com/office/officeart/2005/8/layout/cycle5"/>
    <dgm:cxn modelId="{461F9F98-EB1E-B544-9DBE-11594BD76C19}" type="presOf" srcId="{43577DAD-1F38-FB42-9C54-E21C3CA65426}" destId="{79C63D86-3F80-DC4A-B2E2-1644A8D03BAD}" srcOrd="0" destOrd="0" presId="urn:microsoft.com/office/officeart/2005/8/layout/cycle5"/>
    <dgm:cxn modelId="{A9DFEBDE-6615-4F43-986C-BE862DECF725}" type="presOf" srcId="{BE9331F4-EEFD-9846-87DE-E169E0399973}" destId="{03D9A577-CB2D-B548-9449-7B6383083520}" srcOrd="0" destOrd="0" presId="urn:microsoft.com/office/officeart/2005/8/layout/cycle5"/>
    <dgm:cxn modelId="{3A7AEBF7-E82D-FA49-AADC-CB568F28F488}" type="presParOf" srcId="{C0DA44E8-8630-F744-87EA-008F7C929257}" destId="{7CE90F72-64C7-564F-A1E3-7654EE28E070}" srcOrd="0" destOrd="0" presId="urn:microsoft.com/office/officeart/2005/8/layout/cycle5"/>
    <dgm:cxn modelId="{3570E47A-B241-ED4F-A7A3-CC631BE8E73B}" type="presParOf" srcId="{C0DA44E8-8630-F744-87EA-008F7C929257}" destId="{BC0303D5-898E-704C-87CA-5FA66A46A0AC}" srcOrd="1" destOrd="0" presId="urn:microsoft.com/office/officeart/2005/8/layout/cycle5"/>
    <dgm:cxn modelId="{C1CD0459-873E-1D42-B943-F9B3BF393E3C}" type="presParOf" srcId="{C0DA44E8-8630-F744-87EA-008F7C929257}" destId="{03D9A577-CB2D-B548-9449-7B6383083520}" srcOrd="2" destOrd="0" presId="urn:microsoft.com/office/officeart/2005/8/layout/cycle5"/>
    <dgm:cxn modelId="{6F7751C0-7867-0042-B819-501B38B44416}" type="presParOf" srcId="{C0DA44E8-8630-F744-87EA-008F7C929257}" destId="{A274210A-FDAF-2542-8494-92925BB33BB4}" srcOrd="3" destOrd="0" presId="urn:microsoft.com/office/officeart/2005/8/layout/cycle5"/>
    <dgm:cxn modelId="{457C830B-8EE5-CB4F-B352-751DA2D6BCE1}" type="presParOf" srcId="{C0DA44E8-8630-F744-87EA-008F7C929257}" destId="{A3BBC050-4330-EB44-A41A-9BEDE240EAD4}" srcOrd="4" destOrd="0" presId="urn:microsoft.com/office/officeart/2005/8/layout/cycle5"/>
    <dgm:cxn modelId="{C6B18415-AE4A-A544-A5F1-FC31FC8A6087}" type="presParOf" srcId="{C0DA44E8-8630-F744-87EA-008F7C929257}" destId="{312DD9F4-9E1E-2647-8DF2-BACA6340751C}" srcOrd="5" destOrd="0" presId="urn:microsoft.com/office/officeart/2005/8/layout/cycle5"/>
    <dgm:cxn modelId="{F00FAB98-F2FE-C344-AC8A-CBF74620F335}" type="presParOf" srcId="{C0DA44E8-8630-F744-87EA-008F7C929257}" destId="{79C63D86-3F80-DC4A-B2E2-1644A8D03BAD}" srcOrd="6" destOrd="0" presId="urn:microsoft.com/office/officeart/2005/8/layout/cycle5"/>
    <dgm:cxn modelId="{7F2E77EC-98CC-B044-B759-2CB871C46DCE}" type="presParOf" srcId="{C0DA44E8-8630-F744-87EA-008F7C929257}" destId="{397AE219-2586-9C4D-A5FB-89FC2A2C980D}" srcOrd="7" destOrd="0" presId="urn:microsoft.com/office/officeart/2005/8/layout/cycle5"/>
    <dgm:cxn modelId="{1E3E5911-78B2-DE44-9765-9D62C62D8CAD}" type="presParOf" srcId="{C0DA44E8-8630-F744-87EA-008F7C929257}" destId="{73F076F6-2A52-5446-8B92-406245475DD6}" srcOrd="8" destOrd="0" presId="urn:microsoft.com/office/officeart/2005/8/layout/cycle5"/>
    <dgm:cxn modelId="{550E5866-882F-B74B-94DB-85E2A52350F4}" type="presParOf" srcId="{C0DA44E8-8630-F744-87EA-008F7C929257}" destId="{AD43EE0B-1389-A144-96B9-BC33356ECD6C}" srcOrd="9" destOrd="0" presId="urn:microsoft.com/office/officeart/2005/8/layout/cycle5"/>
    <dgm:cxn modelId="{AB2F4184-BDF5-3B4F-9929-ADFE755316B2}" type="presParOf" srcId="{C0DA44E8-8630-F744-87EA-008F7C929257}" destId="{22A804F0-7E5A-1744-9E7A-6B745900BB35}" srcOrd="10" destOrd="0" presId="urn:microsoft.com/office/officeart/2005/8/layout/cycle5"/>
    <dgm:cxn modelId="{A15E18F7-B5AE-A544-AD1B-72EA9B27147E}" type="presParOf" srcId="{C0DA44E8-8630-F744-87EA-008F7C929257}" destId="{4A6CBD87-DE82-E64D-A5C9-0522D1E4E5EC}" srcOrd="11" destOrd="0" presId="urn:microsoft.com/office/officeart/2005/8/layout/cycle5"/>
    <dgm:cxn modelId="{EBC1083B-4B81-794A-8903-C889485C7FAE}" type="presParOf" srcId="{C0DA44E8-8630-F744-87EA-008F7C929257}" destId="{FB4917CB-C413-CF41-84AF-DA03CD433642}" srcOrd="12" destOrd="0" presId="urn:microsoft.com/office/officeart/2005/8/layout/cycle5"/>
    <dgm:cxn modelId="{E9C5FD2B-554A-1044-9D4D-88885148BFFB}" type="presParOf" srcId="{C0DA44E8-8630-F744-87EA-008F7C929257}" destId="{2426B56B-75E0-EA4A-A62D-8DEEE4ACA9DF}" srcOrd="13" destOrd="0" presId="urn:microsoft.com/office/officeart/2005/8/layout/cycle5"/>
    <dgm:cxn modelId="{A57D23F8-706D-3440-8F5F-9CAA60F8E01A}" type="presParOf" srcId="{C0DA44E8-8630-F744-87EA-008F7C929257}" destId="{18EAE18E-D568-0846-B590-F5167A7DAE0A}" srcOrd="14" destOrd="0" presId="urn:microsoft.com/office/officeart/2005/8/layout/cycle5"/>
    <dgm:cxn modelId="{721954AB-20FD-8D4D-9766-CD6911817533}" type="presParOf" srcId="{C0DA44E8-8630-F744-87EA-008F7C929257}" destId="{5D6E6AE9-770F-1F4C-A14B-8EAFFD44529A}" srcOrd="15" destOrd="0" presId="urn:microsoft.com/office/officeart/2005/8/layout/cycle5"/>
    <dgm:cxn modelId="{F713F874-BE18-E54B-93DE-40349FA09658}" type="presParOf" srcId="{C0DA44E8-8630-F744-87EA-008F7C929257}" destId="{A1621593-2FF4-224C-9F18-3203917714DC}" srcOrd="16" destOrd="0" presId="urn:microsoft.com/office/officeart/2005/8/layout/cycle5"/>
    <dgm:cxn modelId="{D9227DA1-E22A-654F-A49A-054E37AF6227}" type="presParOf" srcId="{C0DA44E8-8630-F744-87EA-008F7C929257}" destId="{0368933B-65CA-F54A-8CA6-17E9D0EDF33E}" srcOrd="17" destOrd="0" presId="urn:microsoft.com/office/officeart/2005/8/layout/cycle5"/>
    <dgm:cxn modelId="{2F51F572-BBDD-F045-B445-1F7A1B92E31D}" type="presParOf" srcId="{C0DA44E8-8630-F744-87EA-008F7C929257}" destId="{0D6B11E5-5FF5-404A-B9FB-F78487160F3C}" srcOrd="18" destOrd="0" presId="urn:microsoft.com/office/officeart/2005/8/layout/cycle5"/>
    <dgm:cxn modelId="{26781567-FC24-A248-8F2A-8DE934B1D714}" type="presParOf" srcId="{C0DA44E8-8630-F744-87EA-008F7C929257}" destId="{E43E595A-F817-8E4C-A240-E616543314A5}" srcOrd="19" destOrd="0" presId="urn:microsoft.com/office/officeart/2005/8/layout/cycle5"/>
    <dgm:cxn modelId="{6F9AA2D4-B09E-6A42-9F4F-C390DDEB4057}" type="presParOf" srcId="{C0DA44E8-8630-F744-87EA-008F7C929257}" destId="{D931100A-57FE-394A-BDDE-02C96947C1BC}" srcOrd="2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1F9071-D6E7-47D1-B468-5D488E7224DD}" type="doc">
      <dgm:prSet loTypeId="urn:microsoft.com/office/officeart/2005/8/layout/process2" loCatId="process" qsTypeId="urn:microsoft.com/office/officeart/2005/8/quickstyle/simple1" qsCatId="simple" csTypeId="urn:microsoft.com/office/officeart/2005/8/colors/accent0_3" csCatId="mainScheme" phldr="1"/>
      <dgm:spPr/>
    </dgm:pt>
    <dgm:pt modelId="{EC4E6F5D-A799-47EA-B959-97E9D889A13D}">
      <dgm:prSet phldrT="[Texto]" custT="1"/>
      <dgm:spPr>
        <a:solidFill>
          <a:srgbClr val="0070C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CL" sz="2000" dirty="0" smtClean="0">
              <a:solidFill>
                <a:srgbClr val="FFFF00"/>
              </a:solidFill>
            </a:rPr>
            <a:t>Desarrollo del concepto de producto</a:t>
          </a:r>
          <a:endParaRPr lang="es-CL" sz="2000" dirty="0">
            <a:solidFill>
              <a:srgbClr val="FFFF00"/>
            </a:solidFill>
          </a:endParaRPr>
        </a:p>
      </dgm:t>
    </dgm:pt>
    <dgm:pt modelId="{4DA59514-C695-423D-A43F-50CE1664C0F2}" type="parTrans" cxnId="{32F0E800-6269-47D2-88F6-E06EF054383C}">
      <dgm:prSet/>
      <dgm:spPr/>
      <dgm:t>
        <a:bodyPr/>
        <a:lstStyle/>
        <a:p>
          <a:endParaRPr lang="es-CL"/>
        </a:p>
      </dgm:t>
    </dgm:pt>
    <dgm:pt modelId="{6A6FB629-2CFA-4B72-AEFA-5B7EA1273C03}" type="sibTrans" cxnId="{32F0E800-6269-47D2-88F6-E06EF054383C}">
      <dgm:prSet/>
      <dgm:spPr/>
      <dgm:t>
        <a:bodyPr/>
        <a:lstStyle/>
        <a:p>
          <a:endParaRPr lang="es-CL"/>
        </a:p>
      </dgm:t>
    </dgm:pt>
    <dgm:pt modelId="{586ABC19-9AFA-4043-AAE2-933A3D207F4D}">
      <dgm:prSet phldrT="[Texto]" custT="1"/>
      <dgm:spPr>
        <a:solidFill>
          <a:srgbClr val="0070C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CL" sz="2000" dirty="0" smtClean="0">
              <a:solidFill>
                <a:srgbClr val="FFFF00"/>
              </a:solidFill>
            </a:rPr>
            <a:t>Prueba de concepto del producto</a:t>
          </a:r>
          <a:endParaRPr lang="es-CL" sz="2000" dirty="0">
            <a:solidFill>
              <a:srgbClr val="FFFF00"/>
            </a:solidFill>
          </a:endParaRPr>
        </a:p>
      </dgm:t>
    </dgm:pt>
    <dgm:pt modelId="{E7558994-9EEC-4B17-A3EC-3536C2ED6B47}" type="parTrans" cxnId="{77D9BCE2-7A9E-4964-88B4-E0CE0D80850E}">
      <dgm:prSet/>
      <dgm:spPr/>
      <dgm:t>
        <a:bodyPr/>
        <a:lstStyle/>
        <a:p>
          <a:endParaRPr lang="es-CL"/>
        </a:p>
      </dgm:t>
    </dgm:pt>
    <dgm:pt modelId="{CC68EB3D-44F8-41DE-8B58-559B217784B5}" type="sibTrans" cxnId="{77D9BCE2-7A9E-4964-88B4-E0CE0D80850E}">
      <dgm:prSet/>
      <dgm:spPr/>
      <dgm:t>
        <a:bodyPr/>
        <a:lstStyle/>
        <a:p>
          <a:endParaRPr lang="es-CL"/>
        </a:p>
      </dgm:t>
    </dgm:pt>
    <dgm:pt modelId="{2FF2C8AB-17E4-44D4-B254-157CABF1D534}">
      <dgm:prSet phldrT="[Texto]" custT="1"/>
      <dgm:spPr>
        <a:solidFill>
          <a:srgbClr val="0070C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CL" sz="2000" dirty="0" smtClean="0">
              <a:solidFill>
                <a:srgbClr val="FFFF00"/>
              </a:solidFill>
            </a:rPr>
            <a:t>Valor predictivo de las intensiones de compra</a:t>
          </a:r>
          <a:endParaRPr lang="es-CL" sz="2000" dirty="0">
            <a:solidFill>
              <a:srgbClr val="FFFF00"/>
            </a:solidFill>
          </a:endParaRPr>
        </a:p>
      </dgm:t>
    </dgm:pt>
    <dgm:pt modelId="{6A178381-CF04-47CD-86A3-DE11C3CB2230}" type="parTrans" cxnId="{D0BFB204-073B-4B05-8D83-338A526531D2}">
      <dgm:prSet/>
      <dgm:spPr/>
      <dgm:t>
        <a:bodyPr/>
        <a:lstStyle/>
        <a:p>
          <a:endParaRPr lang="es-CL"/>
        </a:p>
      </dgm:t>
    </dgm:pt>
    <dgm:pt modelId="{B5E3FED8-8871-4F5D-8349-1018245223BC}" type="sibTrans" cxnId="{D0BFB204-073B-4B05-8D83-338A526531D2}">
      <dgm:prSet/>
      <dgm:spPr/>
      <dgm:t>
        <a:bodyPr/>
        <a:lstStyle/>
        <a:p>
          <a:endParaRPr lang="es-CL"/>
        </a:p>
      </dgm:t>
    </dgm:pt>
    <dgm:pt modelId="{A602107C-69BB-412F-A2E8-10C65A2A39DD}" type="pres">
      <dgm:prSet presAssocID="{BE1F9071-D6E7-47D1-B468-5D488E7224DD}" presName="linearFlow" presStyleCnt="0">
        <dgm:presLayoutVars>
          <dgm:resizeHandles val="exact"/>
        </dgm:presLayoutVars>
      </dgm:prSet>
      <dgm:spPr/>
    </dgm:pt>
    <dgm:pt modelId="{5BB459F3-7BAA-430C-8663-BF728C0090EC}" type="pres">
      <dgm:prSet presAssocID="{EC4E6F5D-A799-47EA-B959-97E9D889A13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30A5997-C7BE-4EBA-8459-42588A23749F}" type="pres">
      <dgm:prSet presAssocID="{6A6FB629-2CFA-4B72-AEFA-5B7EA1273C03}" presName="sibTrans" presStyleLbl="sibTrans2D1" presStyleIdx="0" presStyleCnt="2"/>
      <dgm:spPr/>
      <dgm:t>
        <a:bodyPr/>
        <a:lstStyle/>
        <a:p>
          <a:endParaRPr lang="es-CL"/>
        </a:p>
      </dgm:t>
    </dgm:pt>
    <dgm:pt modelId="{A410C78E-05AD-4A84-BE7B-08593F5E3FD5}" type="pres">
      <dgm:prSet presAssocID="{6A6FB629-2CFA-4B72-AEFA-5B7EA1273C03}" presName="connectorText" presStyleLbl="sibTrans2D1" presStyleIdx="0" presStyleCnt="2"/>
      <dgm:spPr/>
      <dgm:t>
        <a:bodyPr/>
        <a:lstStyle/>
        <a:p>
          <a:endParaRPr lang="es-CL"/>
        </a:p>
      </dgm:t>
    </dgm:pt>
    <dgm:pt modelId="{C10214E3-7D7C-45D0-B349-BCDA9F1202D1}" type="pres">
      <dgm:prSet presAssocID="{586ABC19-9AFA-4043-AAE2-933A3D207F4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6845615C-F1A8-42F7-A2A7-E181162E357B}" type="pres">
      <dgm:prSet presAssocID="{CC68EB3D-44F8-41DE-8B58-559B217784B5}" presName="sibTrans" presStyleLbl="sibTrans2D1" presStyleIdx="1" presStyleCnt="2"/>
      <dgm:spPr/>
      <dgm:t>
        <a:bodyPr/>
        <a:lstStyle/>
        <a:p>
          <a:endParaRPr lang="es-CL"/>
        </a:p>
      </dgm:t>
    </dgm:pt>
    <dgm:pt modelId="{1D496F0F-9D13-41A0-8CDF-03179B13BC33}" type="pres">
      <dgm:prSet presAssocID="{CC68EB3D-44F8-41DE-8B58-559B217784B5}" presName="connectorText" presStyleLbl="sibTrans2D1" presStyleIdx="1" presStyleCnt="2"/>
      <dgm:spPr/>
      <dgm:t>
        <a:bodyPr/>
        <a:lstStyle/>
        <a:p>
          <a:endParaRPr lang="es-CL"/>
        </a:p>
      </dgm:t>
    </dgm:pt>
    <dgm:pt modelId="{59647C5F-8258-469D-935B-39CCDBE2781D}" type="pres">
      <dgm:prSet presAssocID="{2FF2C8AB-17E4-44D4-B254-157CABF1D53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32F0E800-6269-47D2-88F6-E06EF054383C}" srcId="{BE1F9071-D6E7-47D1-B468-5D488E7224DD}" destId="{EC4E6F5D-A799-47EA-B959-97E9D889A13D}" srcOrd="0" destOrd="0" parTransId="{4DA59514-C695-423D-A43F-50CE1664C0F2}" sibTransId="{6A6FB629-2CFA-4B72-AEFA-5B7EA1273C03}"/>
    <dgm:cxn modelId="{BD9E19FC-DBEE-4E7A-A670-4D4ACBBA2E8A}" type="presOf" srcId="{BE1F9071-D6E7-47D1-B468-5D488E7224DD}" destId="{A602107C-69BB-412F-A2E8-10C65A2A39DD}" srcOrd="0" destOrd="0" presId="urn:microsoft.com/office/officeart/2005/8/layout/process2"/>
    <dgm:cxn modelId="{08521431-66C9-46E2-AF57-9E8127CDFFBC}" type="presOf" srcId="{EC4E6F5D-A799-47EA-B959-97E9D889A13D}" destId="{5BB459F3-7BAA-430C-8663-BF728C0090EC}" srcOrd="0" destOrd="0" presId="urn:microsoft.com/office/officeart/2005/8/layout/process2"/>
    <dgm:cxn modelId="{F8FC67D1-4E53-4D8D-B4C7-120DF3CE6B9A}" type="presOf" srcId="{CC68EB3D-44F8-41DE-8B58-559B217784B5}" destId="{6845615C-F1A8-42F7-A2A7-E181162E357B}" srcOrd="0" destOrd="0" presId="urn:microsoft.com/office/officeart/2005/8/layout/process2"/>
    <dgm:cxn modelId="{77D9BCE2-7A9E-4964-88B4-E0CE0D80850E}" srcId="{BE1F9071-D6E7-47D1-B468-5D488E7224DD}" destId="{586ABC19-9AFA-4043-AAE2-933A3D207F4D}" srcOrd="1" destOrd="0" parTransId="{E7558994-9EEC-4B17-A3EC-3536C2ED6B47}" sibTransId="{CC68EB3D-44F8-41DE-8B58-559B217784B5}"/>
    <dgm:cxn modelId="{B45D520D-5C58-4222-AAF3-16294F66ADCE}" type="presOf" srcId="{586ABC19-9AFA-4043-AAE2-933A3D207F4D}" destId="{C10214E3-7D7C-45D0-B349-BCDA9F1202D1}" srcOrd="0" destOrd="0" presId="urn:microsoft.com/office/officeart/2005/8/layout/process2"/>
    <dgm:cxn modelId="{379FE827-1BF3-4431-B59F-19D3B112E05B}" type="presOf" srcId="{6A6FB629-2CFA-4B72-AEFA-5B7EA1273C03}" destId="{730A5997-C7BE-4EBA-8459-42588A23749F}" srcOrd="0" destOrd="0" presId="urn:microsoft.com/office/officeart/2005/8/layout/process2"/>
    <dgm:cxn modelId="{A00C3DB3-799F-4F11-84BC-1B333DC1574D}" type="presOf" srcId="{CC68EB3D-44F8-41DE-8B58-559B217784B5}" destId="{1D496F0F-9D13-41A0-8CDF-03179B13BC33}" srcOrd="1" destOrd="0" presId="urn:microsoft.com/office/officeart/2005/8/layout/process2"/>
    <dgm:cxn modelId="{D0BFB204-073B-4B05-8D83-338A526531D2}" srcId="{BE1F9071-D6E7-47D1-B468-5D488E7224DD}" destId="{2FF2C8AB-17E4-44D4-B254-157CABF1D534}" srcOrd="2" destOrd="0" parTransId="{6A178381-CF04-47CD-86A3-DE11C3CB2230}" sibTransId="{B5E3FED8-8871-4F5D-8349-1018245223BC}"/>
    <dgm:cxn modelId="{EE0FF534-2D43-411F-810F-CCBFF02A1D87}" type="presOf" srcId="{6A6FB629-2CFA-4B72-AEFA-5B7EA1273C03}" destId="{A410C78E-05AD-4A84-BE7B-08593F5E3FD5}" srcOrd="1" destOrd="0" presId="urn:microsoft.com/office/officeart/2005/8/layout/process2"/>
    <dgm:cxn modelId="{09D73C67-A2AF-40F9-A005-5B6DF9197891}" type="presOf" srcId="{2FF2C8AB-17E4-44D4-B254-157CABF1D534}" destId="{59647C5F-8258-469D-935B-39CCDBE2781D}" srcOrd="0" destOrd="0" presId="urn:microsoft.com/office/officeart/2005/8/layout/process2"/>
    <dgm:cxn modelId="{FE105C53-0A97-4DD0-BD70-7EC9B51938CA}" type="presParOf" srcId="{A602107C-69BB-412F-A2E8-10C65A2A39DD}" destId="{5BB459F3-7BAA-430C-8663-BF728C0090EC}" srcOrd="0" destOrd="0" presId="urn:microsoft.com/office/officeart/2005/8/layout/process2"/>
    <dgm:cxn modelId="{E0F4D636-D0E4-492B-8876-046420A9B50D}" type="presParOf" srcId="{A602107C-69BB-412F-A2E8-10C65A2A39DD}" destId="{730A5997-C7BE-4EBA-8459-42588A23749F}" srcOrd="1" destOrd="0" presId="urn:microsoft.com/office/officeart/2005/8/layout/process2"/>
    <dgm:cxn modelId="{09C2A91F-3AE7-4F36-A128-95F4B0E29B6C}" type="presParOf" srcId="{730A5997-C7BE-4EBA-8459-42588A23749F}" destId="{A410C78E-05AD-4A84-BE7B-08593F5E3FD5}" srcOrd="0" destOrd="0" presId="urn:microsoft.com/office/officeart/2005/8/layout/process2"/>
    <dgm:cxn modelId="{361A3907-7AE9-449D-9113-3FFF2587D56D}" type="presParOf" srcId="{A602107C-69BB-412F-A2E8-10C65A2A39DD}" destId="{C10214E3-7D7C-45D0-B349-BCDA9F1202D1}" srcOrd="2" destOrd="0" presId="urn:microsoft.com/office/officeart/2005/8/layout/process2"/>
    <dgm:cxn modelId="{650A9A95-D517-4100-8699-BC3D2963D851}" type="presParOf" srcId="{A602107C-69BB-412F-A2E8-10C65A2A39DD}" destId="{6845615C-F1A8-42F7-A2A7-E181162E357B}" srcOrd="3" destOrd="0" presId="urn:microsoft.com/office/officeart/2005/8/layout/process2"/>
    <dgm:cxn modelId="{544A5A05-9CD0-49EC-A363-D06EE969A75C}" type="presParOf" srcId="{6845615C-F1A8-42F7-A2A7-E181162E357B}" destId="{1D496F0F-9D13-41A0-8CDF-03179B13BC33}" srcOrd="0" destOrd="0" presId="urn:microsoft.com/office/officeart/2005/8/layout/process2"/>
    <dgm:cxn modelId="{BAF5BDE0-C7A5-401B-A4F6-59B145E701A0}" type="presParOf" srcId="{A602107C-69BB-412F-A2E8-10C65A2A39DD}" destId="{59647C5F-8258-469D-935B-39CCDBE2781D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EA14DF6-D06F-49E3-90C8-6CB3E8EA9E0B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2CB0C084-4E4F-4000-AFC9-0CF058C5EC58}">
      <dgm:prSet phldrT="[Texto]"/>
      <dgm:spPr/>
      <dgm:t>
        <a:bodyPr/>
        <a:lstStyle/>
        <a:p>
          <a:r>
            <a:rPr lang="es-CL" dirty="0" smtClean="0"/>
            <a:t>Conocimiento</a:t>
          </a:r>
          <a:endParaRPr lang="es-CL" dirty="0"/>
        </a:p>
      </dgm:t>
    </dgm:pt>
    <dgm:pt modelId="{A62DDB27-FA64-4FB3-AFE6-518E3A5FFB14}" type="parTrans" cxnId="{730B9841-1C88-4C03-B657-35B081CE5F25}">
      <dgm:prSet/>
      <dgm:spPr/>
      <dgm:t>
        <a:bodyPr/>
        <a:lstStyle/>
        <a:p>
          <a:endParaRPr lang="es-CL"/>
        </a:p>
      </dgm:t>
    </dgm:pt>
    <dgm:pt modelId="{CF4C5190-0389-4A4C-BF3C-72E3DBE5FCB6}" type="sibTrans" cxnId="{730B9841-1C88-4C03-B657-35B081CE5F25}">
      <dgm:prSet/>
      <dgm:spPr/>
      <dgm:t>
        <a:bodyPr/>
        <a:lstStyle/>
        <a:p>
          <a:endParaRPr lang="es-CL"/>
        </a:p>
      </dgm:t>
    </dgm:pt>
    <dgm:pt modelId="{D7D76AA7-215E-4327-AEE9-9CEAA72613E1}">
      <dgm:prSet phldrT="[Texto]"/>
      <dgm:spPr/>
      <dgm:t>
        <a:bodyPr/>
        <a:lstStyle/>
        <a:p>
          <a:r>
            <a:rPr lang="es-CL" dirty="0" smtClean="0"/>
            <a:t>Comprensión</a:t>
          </a:r>
          <a:endParaRPr lang="es-CL" dirty="0"/>
        </a:p>
      </dgm:t>
    </dgm:pt>
    <dgm:pt modelId="{949D413F-0589-46C3-8E26-7EC4807ED21A}" type="parTrans" cxnId="{574DA13B-5863-4956-BCDD-53265BECDC02}">
      <dgm:prSet/>
      <dgm:spPr/>
      <dgm:t>
        <a:bodyPr/>
        <a:lstStyle/>
        <a:p>
          <a:endParaRPr lang="es-CL"/>
        </a:p>
      </dgm:t>
    </dgm:pt>
    <dgm:pt modelId="{5E3440D3-0A91-4781-ABB2-63C5BB21EA0F}" type="sibTrans" cxnId="{574DA13B-5863-4956-BCDD-53265BECDC02}">
      <dgm:prSet/>
      <dgm:spPr/>
      <dgm:t>
        <a:bodyPr/>
        <a:lstStyle/>
        <a:p>
          <a:endParaRPr lang="es-CL"/>
        </a:p>
      </dgm:t>
    </dgm:pt>
    <dgm:pt modelId="{2983F5FB-A381-469E-B324-2FEEEA0DA02B}">
      <dgm:prSet phldrT="[Texto]"/>
      <dgm:spPr/>
      <dgm:t>
        <a:bodyPr/>
        <a:lstStyle/>
        <a:p>
          <a:r>
            <a:rPr lang="es-CL" dirty="0" smtClean="0"/>
            <a:t>Actitud</a:t>
          </a:r>
          <a:endParaRPr lang="es-CL" dirty="0"/>
        </a:p>
      </dgm:t>
    </dgm:pt>
    <dgm:pt modelId="{2BE1068E-65F0-439B-898B-040061A5E7BD}" type="parTrans" cxnId="{1FE7C29D-CFE6-404D-A9A8-57A6687ADF5A}">
      <dgm:prSet/>
      <dgm:spPr/>
      <dgm:t>
        <a:bodyPr/>
        <a:lstStyle/>
        <a:p>
          <a:endParaRPr lang="es-CL"/>
        </a:p>
      </dgm:t>
    </dgm:pt>
    <dgm:pt modelId="{A6237F57-D1D8-4E33-922D-DBF357BDB729}" type="sibTrans" cxnId="{1FE7C29D-CFE6-404D-A9A8-57A6687ADF5A}">
      <dgm:prSet/>
      <dgm:spPr/>
      <dgm:t>
        <a:bodyPr/>
        <a:lstStyle/>
        <a:p>
          <a:endParaRPr lang="es-CL"/>
        </a:p>
      </dgm:t>
    </dgm:pt>
    <dgm:pt modelId="{337FA49A-55D7-4905-B4B1-C634A1C47644}">
      <dgm:prSet phldrT="[Texto]"/>
      <dgm:spPr/>
      <dgm:t>
        <a:bodyPr/>
        <a:lstStyle/>
        <a:p>
          <a:r>
            <a:rPr lang="es-CL" dirty="0" smtClean="0"/>
            <a:t>Convicción</a:t>
          </a:r>
          <a:endParaRPr lang="es-CL" dirty="0"/>
        </a:p>
      </dgm:t>
    </dgm:pt>
    <dgm:pt modelId="{47CA4312-342E-4948-88B5-066297DD37C4}" type="parTrans" cxnId="{24A0CD57-0C00-4E55-A77C-7CD25A17D89C}">
      <dgm:prSet/>
      <dgm:spPr/>
      <dgm:t>
        <a:bodyPr/>
        <a:lstStyle/>
        <a:p>
          <a:endParaRPr lang="es-CL"/>
        </a:p>
      </dgm:t>
    </dgm:pt>
    <dgm:pt modelId="{D6FD19E6-B74C-446A-B378-12D8352899B2}" type="sibTrans" cxnId="{24A0CD57-0C00-4E55-A77C-7CD25A17D89C}">
      <dgm:prSet/>
      <dgm:spPr/>
      <dgm:t>
        <a:bodyPr/>
        <a:lstStyle/>
        <a:p>
          <a:endParaRPr lang="es-CL"/>
        </a:p>
      </dgm:t>
    </dgm:pt>
    <dgm:pt modelId="{C88FB913-68FF-43B4-8F82-A51C5F6ADB75}">
      <dgm:prSet phldrT="[Texto]"/>
      <dgm:spPr/>
      <dgm:t>
        <a:bodyPr/>
        <a:lstStyle/>
        <a:p>
          <a:r>
            <a:rPr lang="es-CL" dirty="0" smtClean="0"/>
            <a:t>Prueba</a:t>
          </a:r>
          <a:endParaRPr lang="es-CL" dirty="0"/>
        </a:p>
      </dgm:t>
    </dgm:pt>
    <dgm:pt modelId="{69AE7DA7-B425-4ACD-A5E8-3088604CEFE0}" type="parTrans" cxnId="{9020BB01-B493-49BB-B805-AC56EB443B32}">
      <dgm:prSet/>
      <dgm:spPr/>
      <dgm:t>
        <a:bodyPr/>
        <a:lstStyle/>
        <a:p>
          <a:endParaRPr lang="es-CL"/>
        </a:p>
      </dgm:t>
    </dgm:pt>
    <dgm:pt modelId="{10438F89-09AD-493D-A0B6-73E88CE0FA1E}" type="sibTrans" cxnId="{9020BB01-B493-49BB-B805-AC56EB443B32}">
      <dgm:prSet/>
      <dgm:spPr/>
      <dgm:t>
        <a:bodyPr/>
        <a:lstStyle/>
        <a:p>
          <a:endParaRPr lang="es-CL"/>
        </a:p>
      </dgm:t>
    </dgm:pt>
    <dgm:pt modelId="{7991403B-787D-47A5-BE18-A7CFDE24D6DD}">
      <dgm:prSet phldrT="[Texto]"/>
      <dgm:spPr/>
      <dgm:t>
        <a:bodyPr/>
        <a:lstStyle/>
        <a:p>
          <a:r>
            <a:rPr lang="es-CL" dirty="0" smtClean="0"/>
            <a:t>Adopción</a:t>
          </a:r>
          <a:endParaRPr lang="es-CL" dirty="0"/>
        </a:p>
      </dgm:t>
    </dgm:pt>
    <dgm:pt modelId="{70899C48-C9C5-4975-BB74-33D0CA8FE762}" type="parTrans" cxnId="{46886A53-D2F7-4F7E-885A-5C08E923D69C}">
      <dgm:prSet/>
      <dgm:spPr/>
      <dgm:t>
        <a:bodyPr/>
        <a:lstStyle/>
        <a:p>
          <a:endParaRPr lang="es-CL"/>
        </a:p>
      </dgm:t>
    </dgm:pt>
    <dgm:pt modelId="{A698A335-738C-43A5-8E2B-1A841833D1B5}" type="sibTrans" cxnId="{46886A53-D2F7-4F7E-885A-5C08E923D69C}">
      <dgm:prSet/>
      <dgm:spPr/>
      <dgm:t>
        <a:bodyPr/>
        <a:lstStyle/>
        <a:p>
          <a:endParaRPr lang="es-CL"/>
        </a:p>
      </dgm:t>
    </dgm:pt>
    <dgm:pt modelId="{77D58F91-D2DD-446D-A930-E38305971E83}" type="pres">
      <dgm:prSet presAssocID="{EEA14DF6-D06F-49E3-90C8-6CB3E8EA9E0B}" presName="linearFlow" presStyleCnt="0">
        <dgm:presLayoutVars>
          <dgm:resizeHandles val="exact"/>
        </dgm:presLayoutVars>
      </dgm:prSet>
      <dgm:spPr/>
    </dgm:pt>
    <dgm:pt modelId="{D423843B-9469-4B64-8DCB-7895648EEB50}" type="pres">
      <dgm:prSet presAssocID="{2CB0C084-4E4F-4000-AFC9-0CF058C5EC58}" presName="node" presStyleLbl="node1" presStyleIdx="0" presStyleCnt="6" custLinFactNeighborX="0" custLinFactNeighborY="-67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BC55F31-DC2D-46F7-BECC-C12AB8FA80CC}" type="pres">
      <dgm:prSet presAssocID="{CF4C5190-0389-4A4C-BF3C-72E3DBE5FCB6}" presName="sibTrans" presStyleLbl="sibTrans2D1" presStyleIdx="0" presStyleCnt="5"/>
      <dgm:spPr/>
      <dgm:t>
        <a:bodyPr/>
        <a:lstStyle/>
        <a:p>
          <a:endParaRPr lang="es-CL"/>
        </a:p>
      </dgm:t>
    </dgm:pt>
    <dgm:pt modelId="{883409B2-BA1B-49DD-897A-2F990B2042E2}" type="pres">
      <dgm:prSet presAssocID="{CF4C5190-0389-4A4C-BF3C-72E3DBE5FCB6}" presName="connectorText" presStyleLbl="sibTrans2D1" presStyleIdx="0" presStyleCnt="5"/>
      <dgm:spPr/>
      <dgm:t>
        <a:bodyPr/>
        <a:lstStyle/>
        <a:p>
          <a:endParaRPr lang="es-CL"/>
        </a:p>
      </dgm:t>
    </dgm:pt>
    <dgm:pt modelId="{BB1BBA4F-EBBF-4C48-A2E1-4642F598507C}" type="pres">
      <dgm:prSet presAssocID="{D7D76AA7-215E-4327-AEE9-9CEAA72613E1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4118359-76BB-43F7-9824-E39206998D03}" type="pres">
      <dgm:prSet presAssocID="{5E3440D3-0A91-4781-ABB2-63C5BB21EA0F}" presName="sibTrans" presStyleLbl="sibTrans2D1" presStyleIdx="1" presStyleCnt="5"/>
      <dgm:spPr/>
      <dgm:t>
        <a:bodyPr/>
        <a:lstStyle/>
        <a:p>
          <a:endParaRPr lang="es-CL"/>
        </a:p>
      </dgm:t>
    </dgm:pt>
    <dgm:pt modelId="{F9FF613E-83BC-4BE1-AF40-2E93BC505801}" type="pres">
      <dgm:prSet presAssocID="{5E3440D3-0A91-4781-ABB2-63C5BB21EA0F}" presName="connectorText" presStyleLbl="sibTrans2D1" presStyleIdx="1" presStyleCnt="5"/>
      <dgm:spPr/>
      <dgm:t>
        <a:bodyPr/>
        <a:lstStyle/>
        <a:p>
          <a:endParaRPr lang="es-CL"/>
        </a:p>
      </dgm:t>
    </dgm:pt>
    <dgm:pt modelId="{CA9E2F60-840C-4806-925F-6836889954CE}" type="pres">
      <dgm:prSet presAssocID="{2983F5FB-A381-469E-B324-2FEEEA0DA02B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C6271AE0-F26F-4572-8FD0-E67318F3991C}" type="pres">
      <dgm:prSet presAssocID="{A6237F57-D1D8-4E33-922D-DBF357BDB729}" presName="sibTrans" presStyleLbl="sibTrans2D1" presStyleIdx="2" presStyleCnt="5"/>
      <dgm:spPr/>
      <dgm:t>
        <a:bodyPr/>
        <a:lstStyle/>
        <a:p>
          <a:endParaRPr lang="es-CL"/>
        </a:p>
      </dgm:t>
    </dgm:pt>
    <dgm:pt modelId="{75AAA496-FAF1-4E4B-BE38-BB1EABBFFBAA}" type="pres">
      <dgm:prSet presAssocID="{A6237F57-D1D8-4E33-922D-DBF357BDB729}" presName="connectorText" presStyleLbl="sibTrans2D1" presStyleIdx="2" presStyleCnt="5"/>
      <dgm:spPr/>
      <dgm:t>
        <a:bodyPr/>
        <a:lstStyle/>
        <a:p>
          <a:endParaRPr lang="es-CL"/>
        </a:p>
      </dgm:t>
    </dgm:pt>
    <dgm:pt modelId="{33BB625B-0187-4048-9CEA-A3930F25705E}" type="pres">
      <dgm:prSet presAssocID="{337FA49A-55D7-4905-B4B1-C634A1C4764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F3C31BF-6B08-40E1-A42E-73E677917FF8}" type="pres">
      <dgm:prSet presAssocID="{D6FD19E6-B74C-446A-B378-12D8352899B2}" presName="sibTrans" presStyleLbl="sibTrans2D1" presStyleIdx="3" presStyleCnt="5"/>
      <dgm:spPr/>
      <dgm:t>
        <a:bodyPr/>
        <a:lstStyle/>
        <a:p>
          <a:endParaRPr lang="es-CL"/>
        </a:p>
      </dgm:t>
    </dgm:pt>
    <dgm:pt modelId="{3D7610E6-9A2A-404E-B7F4-D73CABEFC2D5}" type="pres">
      <dgm:prSet presAssocID="{D6FD19E6-B74C-446A-B378-12D8352899B2}" presName="connectorText" presStyleLbl="sibTrans2D1" presStyleIdx="3" presStyleCnt="5"/>
      <dgm:spPr/>
      <dgm:t>
        <a:bodyPr/>
        <a:lstStyle/>
        <a:p>
          <a:endParaRPr lang="es-CL"/>
        </a:p>
      </dgm:t>
    </dgm:pt>
    <dgm:pt modelId="{8AE1010B-6AF6-4672-9174-4C7985498716}" type="pres">
      <dgm:prSet presAssocID="{C88FB913-68FF-43B4-8F82-A51C5F6ADB7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CBB7C01-DBEC-4CC7-BF1C-E1A3DA61A7AB}" type="pres">
      <dgm:prSet presAssocID="{10438F89-09AD-493D-A0B6-73E88CE0FA1E}" presName="sibTrans" presStyleLbl="sibTrans2D1" presStyleIdx="4" presStyleCnt="5"/>
      <dgm:spPr/>
      <dgm:t>
        <a:bodyPr/>
        <a:lstStyle/>
        <a:p>
          <a:endParaRPr lang="es-CL"/>
        </a:p>
      </dgm:t>
    </dgm:pt>
    <dgm:pt modelId="{250BBB82-5987-4818-A1AA-1535BF80346F}" type="pres">
      <dgm:prSet presAssocID="{10438F89-09AD-493D-A0B6-73E88CE0FA1E}" presName="connectorText" presStyleLbl="sibTrans2D1" presStyleIdx="4" presStyleCnt="5"/>
      <dgm:spPr/>
      <dgm:t>
        <a:bodyPr/>
        <a:lstStyle/>
        <a:p>
          <a:endParaRPr lang="es-CL"/>
        </a:p>
      </dgm:t>
    </dgm:pt>
    <dgm:pt modelId="{6BD01E37-EC6B-4F78-B893-2ED312DD090D}" type="pres">
      <dgm:prSet presAssocID="{7991403B-787D-47A5-BE18-A7CFDE24D6D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3DDF0ADB-6502-43F5-AB31-4EFD27C260E6}" type="presOf" srcId="{EEA14DF6-D06F-49E3-90C8-6CB3E8EA9E0B}" destId="{77D58F91-D2DD-446D-A930-E38305971E83}" srcOrd="0" destOrd="0" presId="urn:microsoft.com/office/officeart/2005/8/layout/process2"/>
    <dgm:cxn modelId="{730B9841-1C88-4C03-B657-35B081CE5F25}" srcId="{EEA14DF6-D06F-49E3-90C8-6CB3E8EA9E0B}" destId="{2CB0C084-4E4F-4000-AFC9-0CF058C5EC58}" srcOrd="0" destOrd="0" parTransId="{A62DDB27-FA64-4FB3-AFE6-518E3A5FFB14}" sibTransId="{CF4C5190-0389-4A4C-BF3C-72E3DBE5FCB6}"/>
    <dgm:cxn modelId="{60696178-77F9-460F-8A63-F7A6284DB872}" type="presOf" srcId="{10438F89-09AD-493D-A0B6-73E88CE0FA1E}" destId="{BCBB7C01-DBEC-4CC7-BF1C-E1A3DA61A7AB}" srcOrd="0" destOrd="0" presId="urn:microsoft.com/office/officeart/2005/8/layout/process2"/>
    <dgm:cxn modelId="{3DB0C360-3735-4E62-86DD-4BB94DA5A987}" type="presOf" srcId="{5E3440D3-0A91-4781-ABB2-63C5BB21EA0F}" destId="{F9FF613E-83BC-4BE1-AF40-2E93BC505801}" srcOrd="1" destOrd="0" presId="urn:microsoft.com/office/officeart/2005/8/layout/process2"/>
    <dgm:cxn modelId="{A9A57DDD-ED31-4E9A-B8D6-DA80C3205F90}" type="presOf" srcId="{D6FD19E6-B74C-446A-B378-12D8352899B2}" destId="{0F3C31BF-6B08-40E1-A42E-73E677917FF8}" srcOrd="0" destOrd="0" presId="urn:microsoft.com/office/officeart/2005/8/layout/process2"/>
    <dgm:cxn modelId="{C9FD93AB-521F-438B-AE8A-B7F4ACD21A4F}" type="presOf" srcId="{10438F89-09AD-493D-A0B6-73E88CE0FA1E}" destId="{250BBB82-5987-4818-A1AA-1535BF80346F}" srcOrd="1" destOrd="0" presId="urn:microsoft.com/office/officeart/2005/8/layout/process2"/>
    <dgm:cxn modelId="{1FE7C29D-CFE6-404D-A9A8-57A6687ADF5A}" srcId="{EEA14DF6-D06F-49E3-90C8-6CB3E8EA9E0B}" destId="{2983F5FB-A381-469E-B324-2FEEEA0DA02B}" srcOrd="2" destOrd="0" parTransId="{2BE1068E-65F0-439B-898B-040061A5E7BD}" sibTransId="{A6237F57-D1D8-4E33-922D-DBF357BDB729}"/>
    <dgm:cxn modelId="{15CA963E-3883-4C58-80A3-F7D910760E5F}" type="presOf" srcId="{A6237F57-D1D8-4E33-922D-DBF357BDB729}" destId="{C6271AE0-F26F-4572-8FD0-E67318F3991C}" srcOrd="0" destOrd="0" presId="urn:microsoft.com/office/officeart/2005/8/layout/process2"/>
    <dgm:cxn modelId="{FA17D778-7231-4A15-BBEC-67105694D14F}" type="presOf" srcId="{7991403B-787D-47A5-BE18-A7CFDE24D6DD}" destId="{6BD01E37-EC6B-4F78-B893-2ED312DD090D}" srcOrd="0" destOrd="0" presId="urn:microsoft.com/office/officeart/2005/8/layout/process2"/>
    <dgm:cxn modelId="{31C876EC-DAF6-45EF-AB84-D66D5F47A69C}" type="presOf" srcId="{2983F5FB-A381-469E-B324-2FEEEA0DA02B}" destId="{CA9E2F60-840C-4806-925F-6836889954CE}" srcOrd="0" destOrd="0" presId="urn:microsoft.com/office/officeart/2005/8/layout/process2"/>
    <dgm:cxn modelId="{9020BB01-B493-49BB-B805-AC56EB443B32}" srcId="{EEA14DF6-D06F-49E3-90C8-6CB3E8EA9E0B}" destId="{C88FB913-68FF-43B4-8F82-A51C5F6ADB75}" srcOrd="4" destOrd="0" parTransId="{69AE7DA7-B425-4ACD-A5E8-3088604CEFE0}" sibTransId="{10438F89-09AD-493D-A0B6-73E88CE0FA1E}"/>
    <dgm:cxn modelId="{55D59BF7-DC5B-46D4-8629-172F61AF03ED}" type="presOf" srcId="{337FA49A-55D7-4905-B4B1-C634A1C47644}" destId="{33BB625B-0187-4048-9CEA-A3930F25705E}" srcOrd="0" destOrd="0" presId="urn:microsoft.com/office/officeart/2005/8/layout/process2"/>
    <dgm:cxn modelId="{2FC02430-4CDE-4096-8150-B57523116519}" type="presOf" srcId="{2CB0C084-4E4F-4000-AFC9-0CF058C5EC58}" destId="{D423843B-9469-4B64-8DCB-7895648EEB50}" srcOrd="0" destOrd="0" presId="urn:microsoft.com/office/officeart/2005/8/layout/process2"/>
    <dgm:cxn modelId="{BFBAFE9B-5A95-4768-8B14-934AC47A6AFD}" type="presOf" srcId="{D7D76AA7-215E-4327-AEE9-9CEAA72613E1}" destId="{BB1BBA4F-EBBF-4C48-A2E1-4642F598507C}" srcOrd="0" destOrd="0" presId="urn:microsoft.com/office/officeart/2005/8/layout/process2"/>
    <dgm:cxn modelId="{716AFA3B-7AE9-4BB1-8A44-F667DC848BCA}" type="presOf" srcId="{CF4C5190-0389-4A4C-BF3C-72E3DBE5FCB6}" destId="{3BC55F31-DC2D-46F7-BECC-C12AB8FA80CC}" srcOrd="0" destOrd="0" presId="urn:microsoft.com/office/officeart/2005/8/layout/process2"/>
    <dgm:cxn modelId="{87F8D598-B3C7-4A6B-B51B-60A1EAB9B4F2}" type="presOf" srcId="{C88FB913-68FF-43B4-8F82-A51C5F6ADB75}" destId="{8AE1010B-6AF6-4672-9174-4C7985498716}" srcOrd="0" destOrd="0" presId="urn:microsoft.com/office/officeart/2005/8/layout/process2"/>
    <dgm:cxn modelId="{26BFEFAD-F41C-44F6-8134-7023E44FE24A}" type="presOf" srcId="{A6237F57-D1D8-4E33-922D-DBF357BDB729}" destId="{75AAA496-FAF1-4E4B-BE38-BB1EABBFFBAA}" srcOrd="1" destOrd="0" presId="urn:microsoft.com/office/officeart/2005/8/layout/process2"/>
    <dgm:cxn modelId="{46886A53-D2F7-4F7E-885A-5C08E923D69C}" srcId="{EEA14DF6-D06F-49E3-90C8-6CB3E8EA9E0B}" destId="{7991403B-787D-47A5-BE18-A7CFDE24D6DD}" srcOrd="5" destOrd="0" parTransId="{70899C48-C9C5-4975-BB74-33D0CA8FE762}" sibTransId="{A698A335-738C-43A5-8E2B-1A841833D1B5}"/>
    <dgm:cxn modelId="{24A0CD57-0C00-4E55-A77C-7CD25A17D89C}" srcId="{EEA14DF6-D06F-49E3-90C8-6CB3E8EA9E0B}" destId="{337FA49A-55D7-4905-B4B1-C634A1C47644}" srcOrd="3" destOrd="0" parTransId="{47CA4312-342E-4948-88B5-066297DD37C4}" sibTransId="{D6FD19E6-B74C-446A-B378-12D8352899B2}"/>
    <dgm:cxn modelId="{9E56FB21-6433-438C-B676-18ABAEC1A8FB}" type="presOf" srcId="{D6FD19E6-B74C-446A-B378-12D8352899B2}" destId="{3D7610E6-9A2A-404E-B7F4-D73CABEFC2D5}" srcOrd="1" destOrd="0" presId="urn:microsoft.com/office/officeart/2005/8/layout/process2"/>
    <dgm:cxn modelId="{574DA13B-5863-4956-BCDD-53265BECDC02}" srcId="{EEA14DF6-D06F-49E3-90C8-6CB3E8EA9E0B}" destId="{D7D76AA7-215E-4327-AEE9-9CEAA72613E1}" srcOrd="1" destOrd="0" parTransId="{949D413F-0589-46C3-8E26-7EC4807ED21A}" sibTransId="{5E3440D3-0A91-4781-ABB2-63C5BB21EA0F}"/>
    <dgm:cxn modelId="{364381C9-703C-45CD-A1D7-E1D74E63F5B6}" type="presOf" srcId="{5E3440D3-0A91-4781-ABB2-63C5BB21EA0F}" destId="{14118359-76BB-43F7-9824-E39206998D03}" srcOrd="0" destOrd="0" presId="urn:microsoft.com/office/officeart/2005/8/layout/process2"/>
    <dgm:cxn modelId="{B83287A1-2EDC-4A5B-BC9C-430B69FBD9D2}" type="presOf" srcId="{CF4C5190-0389-4A4C-BF3C-72E3DBE5FCB6}" destId="{883409B2-BA1B-49DD-897A-2F990B2042E2}" srcOrd="1" destOrd="0" presId="urn:microsoft.com/office/officeart/2005/8/layout/process2"/>
    <dgm:cxn modelId="{00BB87AD-0FF1-43D8-A7F6-1E6F0C78A11C}" type="presParOf" srcId="{77D58F91-D2DD-446D-A930-E38305971E83}" destId="{D423843B-9469-4B64-8DCB-7895648EEB50}" srcOrd="0" destOrd="0" presId="urn:microsoft.com/office/officeart/2005/8/layout/process2"/>
    <dgm:cxn modelId="{445CB193-19A1-4BCA-B994-B4B617E6C0E7}" type="presParOf" srcId="{77D58F91-D2DD-446D-A930-E38305971E83}" destId="{3BC55F31-DC2D-46F7-BECC-C12AB8FA80CC}" srcOrd="1" destOrd="0" presId="urn:microsoft.com/office/officeart/2005/8/layout/process2"/>
    <dgm:cxn modelId="{1922E0DC-5756-43AB-8493-F64D7D76783E}" type="presParOf" srcId="{3BC55F31-DC2D-46F7-BECC-C12AB8FA80CC}" destId="{883409B2-BA1B-49DD-897A-2F990B2042E2}" srcOrd="0" destOrd="0" presId="urn:microsoft.com/office/officeart/2005/8/layout/process2"/>
    <dgm:cxn modelId="{F78BFB3D-9EF7-4D56-B47F-B7BA9F047289}" type="presParOf" srcId="{77D58F91-D2DD-446D-A930-E38305971E83}" destId="{BB1BBA4F-EBBF-4C48-A2E1-4642F598507C}" srcOrd="2" destOrd="0" presId="urn:microsoft.com/office/officeart/2005/8/layout/process2"/>
    <dgm:cxn modelId="{7E8E1DAC-3084-417A-9C30-6F4205ECA7AD}" type="presParOf" srcId="{77D58F91-D2DD-446D-A930-E38305971E83}" destId="{14118359-76BB-43F7-9824-E39206998D03}" srcOrd="3" destOrd="0" presId="urn:microsoft.com/office/officeart/2005/8/layout/process2"/>
    <dgm:cxn modelId="{CC348259-B2B2-4090-9603-59CDC5F83EE9}" type="presParOf" srcId="{14118359-76BB-43F7-9824-E39206998D03}" destId="{F9FF613E-83BC-4BE1-AF40-2E93BC505801}" srcOrd="0" destOrd="0" presId="urn:microsoft.com/office/officeart/2005/8/layout/process2"/>
    <dgm:cxn modelId="{B2C2CEA6-547A-4A63-AE30-7789B3D059B8}" type="presParOf" srcId="{77D58F91-D2DD-446D-A930-E38305971E83}" destId="{CA9E2F60-840C-4806-925F-6836889954CE}" srcOrd="4" destOrd="0" presId="urn:microsoft.com/office/officeart/2005/8/layout/process2"/>
    <dgm:cxn modelId="{CA5F0EC2-6884-4745-9813-C448B8C08374}" type="presParOf" srcId="{77D58F91-D2DD-446D-A930-E38305971E83}" destId="{C6271AE0-F26F-4572-8FD0-E67318F3991C}" srcOrd="5" destOrd="0" presId="urn:microsoft.com/office/officeart/2005/8/layout/process2"/>
    <dgm:cxn modelId="{E282E5DF-79CE-4F50-B73D-89FF9A6514A4}" type="presParOf" srcId="{C6271AE0-F26F-4572-8FD0-E67318F3991C}" destId="{75AAA496-FAF1-4E4B-BE38-BB1EABBFFBAA}" srcOrd="0" destOrd="0" presId="urn:microsoft.com/office/officeart/2005/8/layout/process2"/>
    <dgm:cxn modelId="{45D7C119-16C8-4777-844C-7383A96B2661}" type="presParOf" srcId="{77D58F91-D2DD-446D-A930-E38305971E83}" destId="{33BB625B-0187-4048-9CEA-A3930F25705E}" srcOrd="6" destOrd="0" presId="urn:microsoft.com/office/officeart/2005/8/layout/process2"/>
    <dgm:cxn modelId="{942CFAF3-323D-4D4C-8C22-BFABEED787A2}" type="presParOf" srcId="{77D58F91-D2DD-446D-A930-E38305971E83}" destId="{0F3C31BF-6B08-40E1-A42E-73E677917FF8}" srcOrd="7" destOrd="0" presId="urn:microsoft.com/office/officeart/2005/8/layout/process2"/>
    <dgm:cxn modelId="{3B839FC0-DB68-4E58-B8F5-02010665D949}" type="presParOf" srcId="{0F3C31BF-6B08-40E1-A42E-73E677917FF8}" destId="{3D7610E6-9A2A-404E-B7F4-D73CABEFC2D5}" srcOrd="0" destOrd="0" presId="urn:microsoft.com/office/officeart/2005/8/layout/process2"/>
    <dgm:cxn modelId="{12030706-B34C-43EE-BB9E-512BEE3AE181}" type="presParOf" srcId="{77D58F91-D2DD-446D-A930-E38305971E83}" destId="{8AE1010B-6AF6-4672-9174-4C7985498716}" srcOrd="8" destOrd="0" presId="urn:microsoft.com/office/officeart/2005/8/layout/process2"/>
    <dgm:cxn modelId="{3FBC0108-4167-4236-B099-6DD7876AA017}" type="presParOf" srcId="{77D58F91-D2DD-446D-A930-E38305971E83}" destId="{BCBB7C01-DBEC-4CC7-BF1C-E1A3DA61A7AB}" srcOrd="9" destOrd="0" presId="urn:microsoft.com/office/officeart/2005/8/layout/process2"/>
    <dgm:cxn modelId="{8A833A4A-6CB8-4160-9FCB-6FA029F8DF2D}" type="presParOf" srcId="{BCBB7C01-DBEC-4CC7-BF1C-E1A3DA61A7AB}" destId="{250BBB82-5987-4818-A1AA-1535BF80346F}" srcOrd="0" destOrd="0" presId="urn:microsoft.com/office/officeart/2005/8/layout/process2"/>
    <dgm:cxn modelId="{AE5D0911-FA13-492C-88E0-EC00894E594F}" type="presParOf" srcId="{77D58F91-D2DD-446D-A930-E38305971E83}" destId="{6BD01E37-EC6B-4F78-B893-2ED312DD090D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5583F4-8460-FF4D-87A9-C7DEF046A302}">
      <dsp:nvSpPr>
        <dsp:cNvPr id="0" name=""/>
        <dsp:cNvSpPr/>
      </dsp:nvSpPr>
      <dsp:spPr>
        <a:xfrm>
          <a:off x="0" y="77886"/>
          <a:ext cx="8424862" cy="5265538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FCA88B5-6D3F-F643-8C5F-D14B3D62E7CD}">
      <dsp:nvSpPr>
        <dsp:cNvPr id="0" name=""/>
        <dsp:cNvSpPr/>
      </dsp:nvSpPr>
      <dsp:spPr>
        <a:xfrm>
          <a:off x="1069957" y="3712161"/>
          <a:ext cx="219046" cy="219046"/>
        </a:xfrm>
        <a:prstGeom prst="ellipse">
          <a:avLst/>
        </a:prstGeom>
        <a:solidFill>
          <a:srgbClr val="33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C0F217E-EFB1-534C-A7D5-02B74B1B635A}">
      <dsp:nvSpPr>
        <dsp:cNvPr id="0" name=""/>
        <dsp:cNvSpPr/>
      </dsp:nvSpPr>
      <dsp:spPr>
        <a:xfrm>
          <a:off x="1179480" y="3821684"/>
          <a:ext cx="1962992" cy="1521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068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Necesidad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A ser satisfecha o función a ser cumplida</a:t>
          </a:r>
          <a:endParaRPr lang="es-ES" sz="2000" kern="1200" dirty="0"/>
        </a:p>
      </dsp:txBody>
      <dsp:txXfrm>
        <a:off x="1179480" y="3821684"/>
        <a:ext cx="1962992" cy="1521740"/>
      </dsp:txXfrm>
    </dsp:sp>
    <dsp:sp modelId="{FB601E15-5E65-C844-9AAD-496DE4FD9348}">
      <dsp:nvSpPr>
        <dsp:cNvPr id="0" name=""/>
        <dsp:cNvSpPr/>
      </dsp:nvSpPr>
      <dsp:spPr>
        <a:xfrm>
          <a:off x="3003463" y="2280988"/>
          <a:ext cx="395968" cy="395968"/>
        </a:xfrm>
        <a:prstGeom prst="ellipse">
          <a:avLst/>
        </a:prstGeom>
        <a:solidFill>
          <a:srgbClr val="33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171F8B4-B369-DD4E-A9C9-19255586EC20}">
      <dsp:nvSpPr>
        <dsp:cNvPr id="0" name=""/>
        <dsp:cNvSpPr/>
      </dsp:nvSpPr>
      <dsp:spPr>
        <a:xfrm>
          <a:off x="3201447" y="2478972"/>
          <a:ext cx="2021966" cy="2864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816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Concepto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kern="1200" dirty="0" smtClean="0"/>
            <a:t>de un objeto o entidad para satisfacer la necesidad</a:t>
          </a:r>
          <a:endParaRPr lang="es-ES" sz="2000" kern="1200" dirty="0"/>
        </a:p>
      </dsp:txBody>
      <dsp:txXfrm>
        <a:off x="3201447" y="2478972"/>
        <a:ext cx="2021966" cy="2864453"/>
      </dsp:txXfrm>
    </dsp:sp>
    <dsp:sp modelId="{A68C635B-B088-F449-880F-F2ECB8DE0103}">
      <dsp:nvSpPr>
        <dsp:cNvPr id="0" name=""/>
        <dsp:cNvSpPr/>
      </dsp:nvSpPr>
      <dsp:spPr>
        <a:xfrm>
          <a:off x="5328725" y="1410067"/>
          <a:ext cx="547616" cy="547616"/>
        </a:xfrm>
        <a:prstGeom prst="ellipse">
          <a:avLst/>
        </a:prstGeom>
        <a:solidFill>
          <a:srgbClr val="33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BC4D842-FC61-3948-92CE-2E2868F8CB2B}">
      <dsp:nvSpPr>
        <dsp:cNvPr id="0" name=""/>
        <dsp:cNvSpPr/>
      </dsp:nvSpPr>
      <dsp:spPr>
        <a:xfrm>
          <a:off x="5602533" y="1683875"/>
          <a:ext cx="2021966" cy="3659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170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Aporte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kern="1200" dirty="0" smtClean="0"/>
            <a:t>por los conocimientos, materiales y tecnologías disponibles</a:t>
          </a:r>
          <a:endParaRPr lang="es-ES" sz="2000" kern="1200" dirty="0"/>
        </a:p>
      </dsp:txBody>
      <dsp:txXfrm>
        <a:off x="5602533" y="1683875"/>
        <a:ext cx="2021966" cy="36595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E90F72-64C7-564F-A1E3-7654EE28E070}">
      <dsp:nvSpPr>
        <dsp:cNvPr id="0" name=""/>
        <dsp:cNvSpPr/>
      </dsp:nvSpPr>
      <dsp:spPr>
        <a:xfrm>
          <a:off x="3564522" y="2988"/>
          <a:ext cx="1295816" cy="842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b="1" kern="1200" dirty="0" smtClean="0"/>
            <a:t>Generación de ideas</a:t>
          </a:r>
          <a:endParaRPr lang="es-ES" sz="1400" kern="1200" dirty="0"/>
        </a:p>
      </dsp:txBody>
      <dsp:txXfrm>
        <a:off x="3605639" y="44105"/>
        <a:ext cx="1213582" cy="760046"/>
      </dsp:txXfrm>
    </dsp:sp>
    <dsp:sp modelId="{03D9A577-CB2D-B548-9449-7B6383083520}">
      <dsp:nvSpPr>
        <dsp:cNvPr id="0" name=""/>
        <dsp:cNvSpPr/>
      </dsp:nvSpPr>
      <dsp:spPr>
        <a:xfrm>
          <a:off x="1806786" y="424128"/>
          <a:ext cx="4811288" cy="4811288"/>
        </a:xfrm>
        <a:custGeom>
          <a:avLst/>
          <a:gdLst/>
          <a:ahLst/>
          <a:cxnLst/>
          <a:rect l="0" t="0" r="0" b="0"/>
          <a:pathLst>
            <a:path>
              <a:moveTo>
                <a:pt x="3223538" y="143306"/>
              </a:moveTo>
              <a:arcTo wR="2405644" hR="2405644" stAng="17392574" swAng="77278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74210A-FDAF-2542-8494-92925BB33BB4}">
      <dsp:nvSpPr>
        <dsp:cNvPr id="0" name=""/>
        <dsp:cNvSpPr/>
      </dsp:nvSpPr>
      <dsp:spPr>
        <a:xfrm>
          <a:off x="5445331" y="908737"/>
          <a:ext cx="1295816" cy="842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b="1" kern="1200" dirty="0" smtClean="0"/>
            <a:t>Selección de las ideas </a:t>
          </a:r>
          <a:endParaRPr lang="es-CL" sz="1400" b="1" kern="1200" dirty="0"/>
        </a:p>
      </dsp:txBody>
      <dsp:txXfrm>
        <a:off x="5486448" y="949854"/>
        <a:ext cx="1213582" cy="760046"/>
      </dsp:txXfrm>
    </dsp:sp>
    <dsp:sp modelId="{312DD9F4-9E1E-2647-8DF2-BACA6340751C}">
      <dsp:nvSpPr>
        <dsp:cNvPr id="0" name=""/>
        <dsp:cNvSpPr/>
      </dsp:nvSpPr>
      <dsp:spPr>
        <a:xfrm>
          <a:off x="1806786" y="424128"/>
          <a:ext cx="4811288" cy="4811288"/>
        </a:xfrm>
        <a:custGeom>
          <a:avLst/>
          <a:gdLst/>
          <a:ahLst/>
          <a:cxnLst/>
          <a:rect l="0" t="0" r="0" b="0"/>
          <a:pathLst>
            <a:path>
              <a:moveTo>
                <a:pt x="4653991" y="1550039"/>
              </a:moveTo>
              <a:arcTo wR="2405644" hR="2405644" stAng="20349946" swAng="106475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C63D86-3F80-DC4A-B2E2-1644A8D03BAD}">
      <dsp:nvSpPr>
        <dsp:cNvPr id="0" name=""/>
        <dsp:cNvSpPr/>
      </dsp:nvSpPr>
      <dsp:spPr>
        <a:xfrm>
          <a:off x="5909852" y="2943938"/>
          <a:ext cx="1295816" cy="842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b="1" kern="1200" dirty="0" smtClean="0"/>
            <a:t>Desarrollo del concepto</a:t>
          </a:r>
          <a:endParaRPr lang="es-CL" sz="1400" b="1" kern="1200" dirty="0"/>
        </a:p>
      </dsp:txBody>
      <dsp:txXfrm>
        <a:off x="5950969" y="2985055"/>
        <a:ext cx="1213582" cy="760046"/>
      </dsp:txXfrm>
    </dsp:sp>
    <dsp:sp modelId="{73F076F6-2A52-5446-8B92-406245475DD6}">
      <dsp:nvSpPr>
        <dsp:cNvPr id="0" name=""/>
        <dsp:cNvSpPr/>
      </dsp:nvSpPr>
      <dsp:spPr>
        <a:xfrm>
          <a:off x="1806786" y="424128"/>
          <a:ext cx="4811288" cy="4811288"/>
        </a:xfrm>
        <a:custGeom>
          <a:avLst/>
          <a:gdLst/>
          <a:ahLst/>
          <a:cxnLst/>
          <a:rect l="0" t="0" r="0" b="0"/>
          <a:pathLst>
            <a:path>
              <a:moveTo>
                <a:pt x="4529320" y="3535743"/>
              </a:moveTo>
              <a:arcTo wR="2405644" hR="2405644" stAng="1681161" swAng="83596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43EE0B-1389-A144-96B9-BC33356ECD6C}">
      <dsp:nvSpPr>
        <dsp:cNvPr id="0" name=""/>
        <dsp:cNvSpPr/>
      </dsp:nvSpPr>
      <dsp:spPr>
        <a:xfrm>
          <a:off x="4608292" y="4576043"/>
          <a:ext cx="1295816" cy="842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b="1" kern="1200" dirty="0" smtClean="0"/>
            <a:t>Análisis del negocio y programa de </a:t>
          </a:r>
          <a:r>
            <a:rPr lang="es-CL" sz="1400" b="1" kern="1200" dirty="0" err="1" smtClean="0"/>
            <a:t>mkt</a:t>
          </a:r>
          <a:endParaRPr lang="es-CL" sz="1400" b="1" kern="1200" dirty="0"/>
        </a:p>
      </dsp:txBody>
      <dsp:txXfrm>
        <a:off x="4649409" y="4617160"/>
        <a:ext cx="1213582" cy="760046"/>
      </dsp:txXfrm>
    </dsp:sp>
    <dsp:sp modelId="{4A6CBD87-DE82-E64D-A5C9-0522D1E4E5EC}">
      <dsp:nvSpPr>
        <dsp:cNvPr id="0" name=""/>
        <dsp:cNvSpPr/>
      </dsp:nvSpPr>
      <dsp:spPr>
        <a:xfrm>
          <a:off x="1806786" y="424128"/>
          <a:ext cx="4811288" cy="4811288"/>
        </a:xfrm>
        <a:custGeom>
          <a:avLst/>
          <a:gdLst/>
          <a:ahLst/>
          <a:cxnLst/>
          <a:rect l="0" t="0" r="0" b="0"/>
          <a:pathLst>
            <a:path>
              <a:moveTo>
                <a:pt x="2644575" y="4799394"/>
              </a:moveTo>
              <a:arcTo wR="2405644" hR="2405644" stAng="5057995" swAng="68400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4917CB-C413-CF41-84AF-DA03CD433642}">
      <dsp:nvSpPr>
        <dsp:cNvPr id="0" name=""/>
        <dsp:cNvSpPr/>
      </dsp:nvSpPr>
      <dsp:spPr>
        <a:xfrm>
          <a:off x="2520752" y="4576043"/>
          <a:ext cx="1295816" cy="842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b="1" kern="1200" dirty="0" smtClean="0"/>
            <a:t>Proceso de adopción del cliente</a:t>
          </a:r>
          <a:endParaRPr lang="es-CL" sz="1400" b="1" kern="1200" dirty="0"/>
        </a:p>
      </dsp:txBody>
      <dsp:txXfrm>
        <a:off x="2561869" y="4617160"/>
        <a:ext cx="1213582" cy="760046"/>
      </dsp:txXfrm>
    </dsp:sp>
    <dsp:sp modelId="{18EAE18E-D568-0846-B590-F5167A7DAE0A}">
      <dsp:nvSpPr>
        <dsp:cNvPr id="0" name=""/>
        <dsp:cNvSpPr/>
      </dsp:nvSpPr>
      <dsp:spPr>
        <a:xfrm>
          <a:off x="1806786" y="424128"/>
          <a:ext cx="4811288" cy="4811288"/>
        </a:xfrm>
        <a:custGeom>
          <a:avLst/>
          <a:gdLst/>
          <a:ahLst/>
          <a:cxnLst/>
          <a:rect l="0" t="0" r="0" b="0"/>
          <a:pathLst>
            <a:path>
              <a:moveTo>
                <a:pt x="616557" y="4013840"/>
              </a:moveTo>
              <a:arcTo wR="2405644" hR="2405644" stAng="8282872" swAng="83596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6E6AE9-770F-1F4C-A14B-8EAFFD44529A}">
      <dsp:nvSpPr>
        <dsp:cNvPr id="0" name=""/>
        <dsp:cNvSpPr/>
      </dsp:nvSpPr>
      <dsp:spPr>
        <a:xfrm>
          <a:off x="1219192" y="2943938"/>
          <a:ext cx="1295816" cy="842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b="1" kern="1200" dirty="0" smtClean="0"/>
            <a:t>Fijación del precio</a:t>
          </a:r>
          <a:endParaRPr lang="es-CL" sz="1400" b="1" kern="1200" dirty="0"/>
        </a:p>
      </dsp:txBody>
      <dsp:txXfrm>
        <a:off x="1260309" y="2985055"/>
        <a:ext cx="1213582" cy="760046"/>
      </dsp:txXfrm>
    </dsp:sp>
    <dsp:sp modelId="{0368933B-65CA-F54A-8CA6-17E9D0EDF33E}">
      <dsp:nvSpPr>
        <dsp:cNvPr id="0" name=""/>
        <dsp:cNvSpPr/>
      </dsp:nvSpPr>
      <dsp:spPr>
        <a:xfrm>
          <a:off x="1806786" y="424128"/>
          <a:ext cx="4811288" cy="4811288"/>
        </a:xfrm>
        <a:custGeom>
          <a:avLst/>
          <a:gdLst/>
          <a:ahLst/>
          <a:cxnLst/>
          <a:rect l="0" t="0" r="0" b="0"/>
          <a:pathLst>
            <a:path>
              <a:moveTo>
                <a:pt x="3493" y="2276036"/>
              </a:moveTo>
              <a:arcTo wR="2405644" hR="2405644" stAng="10985303" swAng="106475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6B11E5-5FF5-404A-B9FB-F78487160F3C}">
      <dsp:nvSpPr>
        <dsp:cNvPr id="0" name=""/>
        <dsp:cNvSpPr/>
      </dsp:nvSpPr>
      <dsp:spPr>
        <a:xfrm>
          <a:off x="1683714" y="908737"/>
          <a:ext cx="1295816" cy="842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b="1" kern="1200" dirty="0" smtClean="0"/>
            <a:t>Evaluación del riesgo financiero</a:t>
          </a:r>
          <a:endParaRPr lang="es-CL" sz="1400" b="1" kern="1200" dirty="0"/>
        </a:p>
      </dsp:txBody>
      <dsp:txXfrm>
        <a:off x="1724831" y="949854"/>
        <a:ext cx="1213582" cy="760046"/>
      </dsp:txXfrm>
    </dsp:sp>
    <dsp:sp modelId="{D931100A-57FE-394A-BDDE-02C96947C1BC}">
      <dsp:nvSpPr>
        <dsp:cNvPr id="0" name=""/>
        <dsp:cNvSpPr/>
      </dsp:nvSpPr>
      <dsp:spPr>
        <a:xfrm>
          <a:off x="1806786" y="424128"/>
          <a:ext cx="4811288" cy="4811288"/>
        </a:xfrm>
        <a:custGeom>
          <a:avLst/>
          <a:gdLst/>
          <a:ahLst/>
          <a:cxnLst/>
          <a:rect l="0" t="0" r="0" b="0"/>
          <a:pathLst>
            <a:path>
              <a:moveTo>
                <a:pt x="1104043" y="382537"/>
              </a:moveTo>
              <a:arcTo wR="2405644" hR="2405644" stAng="14234646" swAng="77278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B459F3-7BAA-430C-8663-BF728C0090EC}">
      <dsp:nvSpPr>
        <dsp:cNvPr id="0" name=""/>
        <dsp:cNvSpPr/>
      </dsp:nvSpPr>
      <dsp:spPr>
        <a:xfrm>
          <a:off x="1752416" y="0"/>
          <a:ext cx="2736159" cy="954105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kern="1200" dirty="0" smtClean="0">
              <a:solidFill>
                <a:srgbClr val="FFFF00"/>
              </a:solidFill>
            </a:rPr>
            <a:t>Desarrollo del concepto de producto</a:t>
          </a:r>
          <a:endParaRPr lang="es-CL" sz="2000" kern="1200" dirty="0">
            <a:solidFill>
              <a:srgbClr val="FFFF00"/>
            </a:solidFill>
          </a:endParaRPr>
        </a:p>
      </dsp:txBody>
      <dsp:txXfrm>
        <a:off x="1780361" y="27945"/>
        <a:ext cx="2680269" cy="898215"/>
      </dsp:txXfrm>
    </dsp:sp>
    <dsp:sp modelId="{730A5997-C7BE-4EBA-8459-42588A23749F}">
      <dsp:nvSpPr>
        <dsp:cNvPr id="0" name=""/>
        <dsp:cNvSpPr/>
      </dsp:nvSpPr>
      <dsp:spPr>
        <a:xfrm rot="5400000">
          <a:off x="2941601" y="977958"/>
          <a:ext cx="357789" cy="429347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700" kern="1200"/>
        </a:p>
      </dsp:txBody>
      <dsp:txXfrm rot="-5400000">
        <a:off x="2991692" y="1013737"/>
        <a:ext cx="257609" cy="250452"/>
      </dsp:txXfrm>
    </dsp:sp>
    <dsp:sp modelId="{C10214E3-7D7C-45D0-B349-BCDA9F1202D1}">
      <dsp:nvSpPr>
        <dsp:cNvPr id="0" name=""/>
        <dsp:cNvSpPr/>
      </dsp:nvSpPr>
      <dsp:spPr>
        <a:xfrm>
          <a:off x="1752416" y="1431158"/>
          <a:ext cx="2736159" cy="954105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kern="1200" dirty="0" smtClean="0">
              <a:solidFill>
                <a:srgbClr val="FFFF00"/>
              </a:solidFill>
            </a:rPr>
            <a:t>Prueba de concepto del producto</a:t>
          </a:r>
          <a:endParaRPr lang="es-CL" sz="2000" kern="1200" dirty="0">
            <a:solidFill>
              <a:srgbClr val="FFFF00"/>
            </a:solidFill>
          </a:endParaRPr>
        </a:p>
      </dsp:txBody>
      <dsp:txXfrm>
        <a:off x="1780361" y="1459103"/>
        <a:ext cx="2680269" cy="898215"/>
      </dsp:txXfrm>
    </dsp:sp>
    <dsp:sp modelId="{6845615C-F1A8-42F7-A2A7-E181162E357B}">
      <dsp:nvSpPr>
        <dsp:cNvPr id="0" name=""/>
        <dsp:cNvSpPr/>
      </dsp:nvSpPr>
      <dsp:spPr>
        <a:xfrm rot="5400000">
          <a:off x="2941601" y="2409117"/>
          <a:ext cx="357789" cy="429347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700" kern="1200"/>
        </a:p>
      </dsp:txBody>
      <dsp:txXfrm rot="-5400000">
        <a:off x="2991692" y="2444896"/>
        <a:ext cx="257609" cy="250452"/>
      </dsp:txXfrm>
    </dsp:sp>
    <dsp:sp modelId="{59647C5F-8258-469D-935B-39CCDBE2781D}">
      <dsp:nvSpPr>
        <dsp:cNvPr id="0" name=""/>
        <dsp:cNvSpPr/>
      </dsp:nvSpPr>
      <dsp:spPr>
        <a:xfrm>
          <a:off x="1752416" y="2862317"/>
          <a:ext cx="2736159" cy="954105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kern="1200" dirty="0" smtClean="0">
              <a:solidFill>
                <a:srgbClr val="FFFF00"/>
              </a:solidFill>
            </a:rPr>
            <a:t>Valor predictivo de las intensiones de compra</a:t>
          </a:r>
          <a:endParaRPr lang="es-CL" sz="2000" kern="1200" dirty="0">
            <a:solidFill>
              <a:srgbClr val="FFFF00"/>
            </a:solidFill>
          </a:endParaRPr>
        </a:p>
      </dsp:txBody>
      <dsp:txXfrm>
        <a:off x="1780361" y="2890262"/>
        <a:ext cx="2680269" cy="8982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23843B-9469-4B64-8DCB-7895648EEB50}">
      <dsp:nvSpPr>
        <dsp:cNvPr id="0" name=""/>
        <dsp:cNvSpPr/>
      </dsp:nvSpPr>
      <dsp:spPr>
        <a:xfrm>
          <a:off x="2344047" y="0"/>
          <a:ext cx="1552896" cy="4891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800" kern="1200" dirty="0" smtClean="0"/>
            <a:t>Conocimiento</a:t>
          </a:r>
          <a:endParaRPr lang="es-CL" sz="1800" kern="1200" dirty="0"/>
        </a:p>
      </dsp:txBody>
      <dsp:txXfrm>
        <a:off x="2358372" y="14325"/>
        <a:ext cx="1524246" cy="460451"/>
      </dsp:txXfrm>
    </dsp:sp>
    <dsp:sp modelId="{3BC55F31-DC2D-46F7-BECC-C12AB8FA80CC}">
      <dsp:nvSpPr>
        <dsp:cNvPr id="0" name=""/>
        <dsp:cNvSpPr/>
      </dsp:nvSpPr>
      <dsp:spPr>
        <a:xfrm rot="5400000">
          <a:off x="3028170" y="502153"/>
          <a:ext cx="184650" cy="2200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900" kern="1200"/>
        </a:p>
      </dsp:txBody>
      <dsp:txXfrm rot="-5400000">
        <a:off x="3054467" y="519876"/>
        <a:ext cx="132057" cy="129255"/>
      </dsp:txXfrm>
    </dsp:sp>
    <dsp:sp modelId="{BB1BBA4F-EBBF-4C48-A2E1-4642F598507C}">
      <dsp:nvSpPr>
        <dsp:cNvPr id="0" name=""/>
        <dsp:cNvSpPr/>
      </dsp:nvSpPr>
      <dsp:spPr>
        <a:xfrm>
          <a:off x="2344047" y="735302"/>
          <a:ext cx="1552896" cy="4891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800" kern="1200" dirty="0" smtClean="0"/>
            <a:t>Comprensión</a:t>
          </a:r>
          <a:endParaRPr lang="es-CL" sz="1800" kern="1200" dirty="0"/>
        </a:p>
      </dsp:txBody>
      <dsp:txXfrm>
        <a:off x="2358372" y="749627"/>
        <a:ext cx="1524246" cy="460451"/>
      </dsp:txXfrm>
    </dsp:sp>
    <dsp:sp modelId="{14118359-76BB-43F7-9824-E39206998D03}">
      <dsp:nvSpPr>
        <dsp:cNvPr id="0" name=""/>
        <dsp:cNvSpPr/>
      </dsp:nvSpPr>
      <dsp:spPr>
        <a:xfrm rot="5400000">
          <a:off x="3028789" y="1236631"/>
          <a:ext cx="183412" cy="2200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900" kern="1200"/>
        </a:p>
      </dsp:txBody>
      <dsp:txXfrm rot="-5400000">
        <a:off x="3054467" y="1254972"/>
        <a:ext cx="132057" cy="128388"/>
      </dsp:txXfrm>
    </dsp:sp>
    <dsp:sp modelId="{CA9E2F60-840C-4806-925F-6836889954CE}">
      <dsp:nvSpPr>
        <dsp:cNvPr id="0" name=""/>
        <dsp:cNvSpPr/>
      </dsp:nvSpPr>
      <dsp:spPr>
        <a:xfrm>
          <a:off x="2344047" y="1468954"/>
          <a:ext cx="1552896" cy="4891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800" kern="1200" dirty="0" smtClean="0"/>
            <a:t>Actitud</a:t>
          </a:r>
          <a:endParaRPr lang="es-CL" sz="1800" kern="1200" dirty="0"/>
        </a:p>
      </dsp:txBody>
      <dsp:txXfrm>
        <a:off x="2358372" y="1483279"/>
        <a:ext cx="1524246" cy="460451"/>
      </dsp:txXfrm>
    </dsp:sp>
    <dsp:sp modelId="{C6271AE0-F26F-4572-8FD0-E67318F3991C}">
      <dsp:nvSpPr>
        <dsp:cNvPr id="0" name=""/>
        <dsp:cNvSpPr/>
      </dsp:nvSpPr>
      <dsp:spPr>
        <a:xfrm rot="5400000">
          <a:off x="3028789" y="1970282"/>
          <a:ext cx="183412" cy="2200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900" kern="1200"/>
        </a:p>
      </dsp:txBody>
      <dsp:txXfrm rot="-5400000">
        <a:off x="3054467" y="1988623"/>
        <a:ext cx="132057" cy="128388"/>
      </dsp:txXfrm>
    </dsp:sp>
    <dsp:sp modelId="{33BB625B-0187-4048-9CEA-A3930F25705E}">
      <dsp:nvSpPr>
        <dsp:cNvPr id="0" name=""/>
        <dsp:cNvSpPr/>
      </dsp:nvSpPr>
      <dsp:spPr>
        <a:xfrm>
          <a:off x="2344047" y="2202605"/>
          <a:ext cx="1552896" cy="4891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800" kern="1200" dirty="0" smtClean="0"/>
            <a:t>Convicción</a:t>
          </a:r>
          <a:endParaRPr lang="es-CL" sz="1800" kern="1200" dirty="0"/>
        </a:p>
      </dsp:txBody>
      <dsp:txXfrm>
        <a:off x="2358372" y="2216930"/>
        <a:ext cx="1524246" cy="460451"/>
      </dsp:txXfrm>
    </dsp:sp>
    <dsp:sp modelId="{0F3C31BF-6B08-40E1-A42E-73E677917FF8}">
      <dsp:nvSpPr>
        <dsp:cNvPr id="0" name=""/>
        <dsp:cNvSpPr/>
      </dsp:nvSpPr>
      <dsp:spPr>
        <a:xfrm rot="5400000">
          <a:off x="3028789" y="2703934"/>
          <a:ext cx="183412" cy="2200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900" kern="1200"/>
        </a:p>
      </dsp:txBody>
      <dsp:txXfrm rot="-5400000">
        <a:off x="3054467" y="2722275"/>
        <a:ext cx="132057" cy="128388"/>
      </dsp:txXfrm>
    </dsp:sp>
    <dsp:sp modelId="{8AE1010B-6AF6-4672-9174-4C7985498716}">
      <dsp:nvSpPr>
        <dsp:cNvPr id="0" name=""/>
        <dsp:cNvSpPr/>
      </dsp:nvSpPr>
      <dsp:spPr>
        <a:xfrm>
          <a:off x="2344047" y="2936257"/>
          <a:ext cx="1552896" cy="4891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800" kern="1200" dirty="0" smtClean="0"/>
            <a:t>Prueba</a:t>
          </a:r>
          <a:endParaRPr lang="es-CL" sz="1800" kern="1200" dirty="0"/>
        </a:p>
      </dsp:txBody>
      <dsp:txXfrm>
        <a:off x="2358372" y="2950582"/>
        <a:ext cx="1524246" cy="460451"/>
      </dsp:txXfrm>
    </dsp:sp>
    <dsp:sp modelId="{BCBB7C01-DBEC-4CC7-BF1C-E1A3DA61A7AB}">
      <dsp:nvSpPr>
        <dsp:cNvPr id="0" name=""/>
        <dsp:cNvSpPr/>
      </dsp:nvSpPr>
      <dsp:spPr>
        <a:xfrm rot="5400000">
          <a:off x="3028789" y="3437586"/>
          <a:ext cx="183412" cy="2200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900" kern="1200"/>
        </a:p>
      </dsp:txBody>
      <dsp:txXfrm rot="-5400000">
        <a:off x="3054467" y="3455927"/>
        <a:ext cx="132057" cy="128388"/>
      </dsp:txXfrm>
    </dsp:sp>
    <dsp:sp modelId="{6BD01E37-EC6B-4F78-B893-2ED312DD090D}">
      <dsp:nvSpPr>
        <dsp:cNvPr id="0" name=""/>
        <dsp:cNvSpPr/>
      </dsp:nvSpPr>
      <dsp:spPr>
        <a:xfrm>
          <a:off x="2344047" y="3669909"/>
          <a:ext cx="1552896" cy="4891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800" kern="1200" dirty="0" smtClean="0"/>
            <a:t>Adopción</a:t>
          </a:r>
          <a:endParaRPr lang="es-CL" sz="1800" kern="1200" dirty="0"/>
        </a:p>
      </dsp:txBody>
      <dsp:txXfrm>
        <a:off x="2358372" y="3684234"/>
        <a:ext cx="1524246" cy="4604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D9533-A2DE-4E17-B563-23BA4A22A5F0}" type="datetimeFigureOut">
              <a:rPr lang="es-CL" smtClean="0"/>
              <a:t>28/11/18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403350" y="685800"/>
            <a:ext cx="40513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ADCA0-C25D-40FE-92A6-F189D1EB36F5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82853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46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73202" algn="l" defTabSz="946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46404" algn="l" defTabSz="946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419606" algn="l" defTabSz="946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92808" algn="l" defTabSz="946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366010" algn="l" defTabSz="946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39212" algn="l" defTabSz="946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312414" algn="l" defTabSz="946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85616" algn="l" defTabSz="946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02115" y="2460839"/>
            <a:ext cx="7957265" cy="169801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04223" y="4488922"/>
            <a:ext cx="6553042" cy="202441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3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9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92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66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39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12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8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B2AE4-E45D-4BE2-B7F2-D251EDC0712B}" type="datetime1">
              <a:rPr lang="es-CL" smtClean="0"/>
              <a:t>28/11/18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744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B05C5-5A47-4A69-94EA-326FC8A1754C}" type="datetime1">
              <a:rPr lang="es-CL" smtClean="0"/>
              <a:t>28/11/18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15770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7082" y="317234"/>
            <a:ext cx="2106335" cy="675905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68074" y="317234"/>
            <a:ext cx="6162980" cy="675905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966CD-D1CF-418F-90C9-011CD146F559}" type="datetime1">
              <a:rPr lang="es-CL" smtClean="0"/>
              <a:t>28/11/18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30064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0" i="0" cap="none" baseline="0">
                <a:solidFill>
                  <a:srgbClr val="000000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8078" y="1656556"/>
            <a:ext cx="8425339" cy="5419731"/>
          </a:xfrm>
        </p:spPr>
        <p:txBody>
          <a:bodyPr/>
          <a:lstStyle>
            <a:lvl1pPr>
              <a:defRPr sz="2400" baseline="0">
                <a:solidFill>
                  <a:srgbClr val="000000"/>
                </a:solidFill>
              </a:defRPr>
            </a:lvl1pPr>
            <a:lvl2pPr>
              <a:defRPr sz="2200" baseline="0">
                <a:solidFill>
                  <a:srgbClr val="000000"/>
                </a:solidFill>
              </a:defRPr>
            </a:lvl2pPr>
            <a:lvl3pPr>
              <a:defRPr sz="1800" baseline="0"/>
            </a:lvl3pPr>
            <a:lvl5pPr>
              <a:defRPr baseline="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L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1078C-0823-4EA1-A433-185C490AE947}" type="datetime1">
              <a:rPr lang="es-CL" smtClean="0"/>
              <a:t>28/11/18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67255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39496" y="5090378"/>
            <a:ext cx="7957265" cy="1573323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39496" y="3357524"/>
            <a:ext cx="7957265" cy="1732855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32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464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19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928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660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392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312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85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EC43F-C2EB-467C-B32F-800CC2D67631}" type="datetime1">
              <a:rPr lang="es-CL" smtClean="0"/>
              <a:t>28/11/18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7525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8078" y="1848381"/>
            <a:ext cx="4134657" cy="522790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58760" y="1848381"/>
            <a:ext cx="4134657" cy="522790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DE11A-9A75-4E3C-9891-D246235CEA6E}" type="datetime1">
              <a:rPr lang="es-CL" smtClean="0"/>
              <a:t>28/11/18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596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68077" y="1773198"/>
            <a:ext cx="4136283" cy="738984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3202" indent="0">
              <a:buNone/>
              <a:defRPr sz="2100" b="1"/>
            </a:lvl2pPr>
            <a:lvl3pPr marL="946404" indent="0">
              <a:buNone/>
              <a:defRPr sz="1900" b="1"/>
            </a:lvl3pPr>
            <a:lvl4pPr marL="1419606" indent="0">
              <a:buNone/>
              <a:defRPr sz="1700" b="1"/>
            </a:lvl4pPr>
            <a:lvl5pPr marL="1892808" indent="0">
              <a:buNone/>
              <a:defRPr sz="1700" b="1"/>
            </a:lvl5pPr>
            <a:lvl6pPr marL="2366010" indent="0">
              <a:buNone/>
              <a:defRPr sz="1700" b="1"/>
            </a:lvl6pPr>
            <a:lvl7pPr marL="2839212" indent="0">
              <a:buNone/>
              <a:defRPr sz="1700" b="1"/>
            </a:lvl7pPr>
            <a:lvl8pPr marL="3312414" indent="0">
              <a:buNone/>
              <a:defRPr sz="1700" b="1"/>
            </a:lvl8pPr>
            <a:lvl9pPr marL="3785616" indent="0">
              <a:buNone/>
              <a:defRPr sz="17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8077" y="2512183"/>
            <a:ext cx="4136283" cy="456410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755506" y="1773198"/>
            <a:ext cx="4137908" cy="738984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3202" indent="0">
              <a:buNone/>
              <a:defRPr sz="2100" b="1"/>
            </a:lvl2pPr>
            <a:lvl3pPr marL="946404" indent="0">
              <a:buNone/>
              <a:defRPr sz="1900" b="1"/>
            </a:lvl3pPr>
            <a:lvl4pPr marL="1419606" indent="0">
              <a:buNone/>
              <a:defRPr sz="1700" b="1"/>
            </a:lvl4pPr>
            <a:lvl5pPr marL="1892808" indent="0">
              <a:buNone/>
              <a:defRPr sz="1700" b="1"/>
            </a:lvl5pPr>
            <a:lvl6pPr marL="2366010" indent="0">
              <a:buNone/>
              <a:defRPr sz="1700" b="1"/>
            </a:lvl6pPr>
            <a:lvl7pPr marL="2839212" indent="0">
              <a:buNone/>
              <a:defRPr sz="1700" b="1"/>
            </a:lvl7pPr>
            <a:lvl8pPr marL="3312414" indent="0">
              <a:buNone/>
              <a:defRPr sz="1700" b="1"/>
            </a:lvl8pPr>
            <a:lvl9pPr marL="3785616" indent="0">
              <a:buNone/>
              <a:defRPr sz="17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755506" y="2512183"/>
            <a:ext cx="4137908" cy="456410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AB84F-93E4-4F90-B854-95A57EBA1AB0}" type="datetime1">
              <a:rPr lang="es-CL" smtClean="0"/>
              <a:t>28/11/18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6521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EF4B3-1168-47C7-B443-F4CE483CD726}" type="datetime1">
              <a:rPr lang="es-CL" smtClean="0"/>
              <a:t>28/11/18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21155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3EDA-24FE-43E0-82C8-D62A91B9738C}" type="datetime1">
              <a:rPr lang="es-CL" smtClean="0"/>
              <a:t>28/11/18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26330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078" y="315398"/>
            <a:ext cx="3079865" cy="1342276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660082" y="315399"/>
            <a:ext cx="5233332" cy="676088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8078" y="1657674"/>
            <a:ext cx="3079865" cy="5418612"/>
          </a:xfrm>
        </p:spPr>
        <p:txBody>
          <a:bodyPr/>
          <a:lstStyle>
            <a:lvl1pPr marL="0" indent="0">
              <a:buNone/>
              <a:defRPr sz="1400"/>
            </a:lvl1pPr>
            <a:lvl2pPr marL="473202" indent="0">
              <a:buNone/>
              <a:defRPr sz="1200"/>
            </a:lvl2pPr>
            <a:lvl3pPr marL="946404" indent="0">
              <a:buNone/>
              <a:defRPr sz="1000"/>
            </a:lvl3pPr>
            <a:lvl4pPr marL="1419606" indent="0">
              <a:buNone/>
              <a:defRPr sz="900"/>
            </a:lvl4pPr>
            <a:lvl5pPr marL="1892808" indent="0">
              <a:buNone/>
              <a:defRPr sz="900"/>
            </a:lvl5pPr>
            <a:lvl6pPr marL="2366010" indent="0">
              <a:buNone/>
              <a:defRPr sz="900"/>
            </a:lvl6pPr>
            <a:lvl7pPr marL="2839212" indent="0">
              <a:buNone/>
              <a:defRPr sz="900"/>
            </a:lvl7pPr>
            <a:lvl8pPr marL="3312414" indent="0">
              <a:buNone/>
              <a:defRPr sz="900"/>
            </a:lvl8pPr>
            <a:lvl9pPr marL="3785616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CFDF7-3280-443D-8A76-6AB517DC0B27}" type="datetime1">
              <a:rPr lang="es-CL" smtClean="0"/>
              <a:t>28/11/18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02481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34920" y="5545139"/>
            <a:ext cx="5616893" cy="654635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834920" y="707813"/>
            <a:ext cx="5616893" cy="4752975"/>
          </a:xfrm>
        </p:spPr>
        <p:txBody>
          <a:bodyPr/>
          <a:lstStyle>
            <a:lvl1pPr marL="0" indent="0">
              <a:buNone/>
              <a:defRPr sz="3300"/>
            </a:lvl1pPr>
            <a:lvl2pPr marL="473202" indent="0">
              <a:buNone/>
              <a:defRPr sz="2900"/>
            </a:lvl2pPr>
            <a:lvl3pPr marL="946404" indent="0">
              <a:buNone/>
              <a:defRPr sz="2500"/>
            </a:lvl3pPr>
            <a:lvl4pPr marL="1419606" indent="0">
              <a:buNone/>
              <a:defRPr sz="2100"/>
            </a:lvl4pPr>
            <a:lvl5pPr marL="1892808" indent="0">
              <a:buNone/>
              <a:defRPr sz="2100"/>
            </a:lvl5pPr>
            <a:lvl6pPr marL="2366010" indent="0">
              <a:buNone/>
              <a:defRPr sz="2100"/>
            </a:lvl6pPr>
            <a:lvl7pPr marL="2839212" indent="0">
              <a:buNone/>
              <a:defRPr sz="2100"/>
            </a:lvl7pPr>
            <a:lvl8pPr marL="3312414" indent="0">
              <a:buNone/>
              <a:defRPr sz="2100"/>
            </a:lvl8pPr>
            <a:lvl9pPr marL="3785616" indent="0">
              <a:buNone/>
              <a:defRPr sz="21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834920" y="6199773"/>
            <a:ext cx="5616893" cy="929690"/>
          </a:xfrm>
        </p:spPr>
        <p:txBody>
          <a:bodyPr/>
          <a:lstStyle>
            <a:lvl1pPr marL="0" indent="0">
              <a:buNone/>
              <a:defRPr sz="1400"/>
            </a:lvl1pPr>
            <a:lvl2pPr marL="473202" indent="0">
              <a:buNone/>
              <a:defRPr sz="1200"/>
            </a:lvl2pPr>
            <a:lvl3pPr marL="946404" indent="0">
              <a:buNone/>
              <a:defRPr sz="1000"/>
            </a:lvl3pPr>
            <a:lvl4pPr marL="1419606" indent="0">
              <a:buNone/>
              <a:defRPr sz="900"/>
            </a:lvl4pPr>
            <a:lvl5pPr marL="1892808" indent="0">
              <a:buNone/>
              <a:defRPr sz="900"/>
            </a:lvl5pPr>
            <a:lvl6pPr marL="2366010" indent="0">
              <a:buNone/>
              <a:defRPr sz="900"/>
            </a:lvl6pPr>
            <a:lvl7pPr marL="2839212" indent="0">
              <a:buNone/>
              <a:defRPr sz="900"/>
            </a:lvl7pPr>
            <a:lvl8pPr marL="3312414" indent="0">
              <a:buNone/>
              <a:defRPr sz="900"/>
            </a:lvl8pPr>
            <a:lvl9pPr marL="3785616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5C7B6-7356-4F34-9832-D6534AFFBEF4}" type="datetime1">
              <a:rPr lang="es-CL" smtClean="0"/>
              <a:t>28/11/18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74000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68078" y="317232"/>
            <a:ext cx="8425339" cy="1320271"/>
          </a:xfrm>
          <a:prstGeom prst="rect">
            <a:avLst/>
          </a:prstGeom>
        </p:spPr>
        <p:txBody>
          <a:bodyPr vert="horz" lIns="94640" tIns="47320" rIns="94640" bIns="473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68078" y="1656556"/>
            <a:ext cx="8425339" cy="5419731"/>
          </a:xfrm>
          <a:prstGeom prst="rect">
            <a:avLst/>
          </a:prstGeom>
        </p:spPr>
        <p:txBody>
          <a:bodyPr vert="horz" lIns="94640" tIns="47320" rIns="94640" bIns="473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L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68076" y="7342174"/>
            <a:ext cx="2184347" cy="421753"/>
          </a:xfrm>
          <a:prstGeom prst="rect">
            <a:avLst/>
          </a:prstGeom>
        </p:spPr>
        <p:txBody>
          <a:bodyPr vert="horz" lIns="94640" tIns="47320" rIns="94640" bIns="473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38CA8-011E-4003-8985-008C8468F129}" type="datetime1">
              <a:rPr lang="es-CL" smtClean="0"/>
              <a:t>28/11/18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4520" y="7342174"/>
            <a:ext cx="4032448" cy="421753"/>
          </a:xfrm>
          <a:prstGeom prst="rect">
            <a:avLst/>
          </a:prstGeom>
        </p:spPr>
        <p:txBody>
          <a:bodyPr vert="horz" lIns="94640" tIns="47320" rIns="94640" bIns="47320" rtlCol="0" anchor="ctr"/>
          <a:lstStyle>
            <a:lvl1pPr algn="ctr"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es-CL" dirty="0" smtClean="0"/>
              <a:t>Marketing Estratégico - www.MartinMeister.cl</a:t>
            </a:r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709070" y="7342174"/>
            <a:ext cx="2184347" cy="421753"/>
          </a:xfrm>
          <a:prstGeom prst="rect">
            <a:avLst/>
          </a:prstGeom>
        </p:spPr>
        <p:txBody>
          <a:bodyPr vert="horz" lIns="94640" tIns="47320" rIns="94640" bIns="47320" rtlCol="0" anchor="ctr"/>
          <a:lstStyle>
            <a:lvl1pPr algn="r">
              <a:defRPr sz="1200" baseline="0">
                <a:solidFill>
                  <a:schemeClr val="tx1"/>
                </a:solidFill>
              </a:defRPr>
            </a:lvl1pPr>
          </a:lstStyle>
          <a:p>
            <a:fld id="{AAF35BB4-FE6B-4C39-90BF-7D604E800846}" type="slidenum">
              <a:rPr lang="es-CL" smtClean="0"/>
              <a:pPr/>
              <a:t>‹Nr.›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92703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46404" rtl="0" eaLnBrk="1" latinLnBrk="0" hangingPunct="1">
        <a:spcBef>
          <a:spcPct val="0"/>
        </a:spcBef>
        <a:buNone/>
        <a:defRPr sz="3600" kern="1200" baseline="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54902" indent="-354902" algn="l" defTabSz="946404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68953" indent="-295751" algn="l" defTabSz="946404" rtl="0" eaLnBrk="1" latinLnBrk="0" hangingPunct="1">
        <a:spcBef>
          <a:spcPct val="20000"/>
        </a:spcBef>
        <a:buFont typeface="Arial" pitchFamily="34" charset="0"/>
        <a:buChar char="–"/>
        <a:defRPr sz="2200" kern="1200" baseline="0">
          <a:solidFill>
            <a:srgbClr val="000000"/>
          </a:solidFill>
          <a:latin typeface="+mn-lt"/>
          <a:ea typeface="+mn-ea"/>
          <a:cs typeface="+mn-cs"/>
        </a:defRPr>
      </a:lvl2pPr>
      <a:lvl3pPr marL="1183005" indent="-236601" algn="l" defTabSz="946404" rtl="0" eaLnBrk="1" latinLnBrk="0" hangingPunct="1">
        <a:spcBef>
          <a:spcPct val="20000"/>
        </a:spcBef>
        <a:buFont typeface="Arial" pitchFamily="34" charset="0"/>
        <a:buChar char="•"/>
        <a:defRPr sz="2000" kern="1200" baseline="0">
          <a:solidFill>
            <a:srgbClr val="000000"/>
          </a:solidFill>
          <a:latin typeface="+mn-lt"/>
          <a:ea typeface="+mn-ea"/>
          <a:cs typeface="+mn-cs"/>
        </a:defRPr>
      </a:lvl3pPr>
      <a:lvl4pPr marL="1656207" indent="-236601" algn="l" defTabSz="946404" rtl="0" eaLnBrk="1" latinLnBrk="0" hangingPunct="1">
        <a:spcBef>
          <a:spcPct val="20000"/>
        </a:spcBef>
        <a:buFont typeface="Arial" pitchFamily="34" charset="0"/>
        <a:buChar char="–"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4pPr>
      <a:lvl5pPr marL="2129409" indent="-236601" algn="l" defTabSz="946404" rtl="0" eaLnBrk="1" latinLnBrk="0" hangingPunct="1">
        <a:spcBef>
          <a:spcPct val="20000"/>
        </a:spcBef>
        <a:buFont typeface="Arial" pitchFamily="34" charset="0"/>
        <a:buChar char="»"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5pPr>
      <a:lvl6pPr marL="2602611" indent="-236601" algn="l" defTabSz="94640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75813" indent="-236601" algn="l" defTabSz="94640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49015" indent="-236601" algn="l" defTabSz="94640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22217" indent="-236601" algn="l" defTabSz="94640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3202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46404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19606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92808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66010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9212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12414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85616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8868" y="1584548"/>
            <a:ext cx="8425339" cy="57335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sz="4000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Curso de Marketing</a:t>
            </a:r>
          </a:p>
          <a:p>
            <a:pPr marL="0" indent="0" algn="ctr">
              <a:buNone/>
            </a:pPr>
            <a:r>
              <a:rPr lang="es-CL" sz="4000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Estratégico</a:t>
            </a:r>
          </a:p>
          <a:p>
            <a:pPr marL="0" indent="0" algn="ctr">
              <a:buNone/>
            </a:pPr>
            <a:endParaRPr lang="es-CL" b="1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es-CL" b="1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es-CL" b="1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s-CL" sz="24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Profesor: Martin </a:t>
            </a:r>
            <a:r>
              <a:rPr lang="es-CL" sz="2400" b="1" dirty="0" err="1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Meister</a:t>
            </a:r>
            <a:endParaRPr lang="es-CL" sz="2400" b="1" dirty="0" smtClean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ctr">
              <a:buNone/>
            </a:pPr>
            <a:endParaRPr lang="es-CL" sz="2000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es-CL" sz="2000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s-CL" sz="24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martinmeisterg@yahoo.com</a:t>
            </a:r>
            <a:endParaRPr lang="es-CL" sz="20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s-CL" sz="24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cl.linkedin.com/in/MartinMeisterGuzman</a:t>
            </a:r>
            <a:endParaRPr lang="es-CL" sz="2400" b="1" dirty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ctr">
              <a:buNone/>
            </a:pPr>
            <a:endParaRPr lang="es-CL" sz="2800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s-CL" sz="2000" dirty="0" smtClean="0">
                <a:solidFill>
                  <a:srgbClr val="FFFF00"/>
                </a:solidFill>
              </a:rPr>
              <a:t>2018</a:t>
            </a:r>
            <a:endParaRPr lang="es-CL" sz="2000" dirty="0">
              <a:solidFill>
                <a:srgbClr val="FFFF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Marketing Estratégico - www.MartinMeister.cl</a:t>
            </a:r>
          </a:p>
        </p:txBody>
      </p:sp>
    </p:spTree>
    <p:extLst>
      <p:ext uri="{BB962C8B-B14F-4D97-AF65-F5344CB8AC3E}">
        <p14:creationId xmlns:p14="http://schemas.microsoft.com/office/powerpoint/2010/main" val="637132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Etapas del proceso de desarrollo de</a:t>
            </a:r>
            <a:br>
              <a:rPr lang="es-CL" dirty="0">
                <a:solidFill>
                  <a:srgbClr val="FF0000"/>
                </a:solidFill>
              </a:rPr>
            </a:br>
            <a:r>
              <a:rPr lang="es-CL" dirty="0">
                <a:solidFill>
                  <a:srgbClr val="FF0000"/>
                </a:solidFill>
              </a:rPr>
              <a:t>nuevos productos</a:t>
            </a:r>
            <a:endParaRPr lang="es-ES" dirty="0"/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052070"/>
              </p:ext>
            </p:extLst>
          </p:nvPr>
        </p:nvGraphicFramePr>
        <p:xfrm>
          <a:off x="468313" y="1655763"/>
          <a:ext cx="8424862" cy="5421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2408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CE90F72-64C7-564F-A1E3-7654EE28E0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3D9A577-CB2D-B548-9449-7B63830835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274210A-FDAF-2542-8494-92925BB33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12DD9F4-9E1E-2647-8DF2-BACA634075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9C63D86-3F80-DC4A-B2E2-1644A8D03B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3F076F6-2A52-5446-8B92-406245475D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D43EE0B-1389-A144-96B9-BC33356ECD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A6CBD87-DE82-E64D-A5C9-0522D1E4E5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B4917CB-C413-CF41-84AF-DA03CD4336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8EAE18E-D568-0846-B590-F5167A7DAE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D6E6AE9-770F-1F4C-A14B-8EAFFD445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368933B-65CA-F54A-8CA6-17E9D0EDF3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D6B11E5-5FF5-404A-B9FB-F78487160F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931100A-57FE-394A-BDDE-02C96947C1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dirty="0" smtClean="0">
                <a:solidFill>
                  <a:srgbClr val="0000FF"/>
                </a:solidFill>
              </a:rPr>
              <a:t>Etapa 1</a:t>
            </a:r>
            <a:br>
              <a:rPr lang="es-CL" dirty="0" smtClean="0">
                <a:solidFill>
                  <a:srgbClr val="0000FF"/>
                </a:solidFill>
              </a:rPr>
            </a:br>
            <a:r>
              <a:rPr lang="es-CL" dirty="0" smtClean="0">
                <a:solidFill>
                  <a:srgbClr val="0000FF"/>
                </a:solidFill>
              </a:rPr>
              <a:t>Generación de ideas de nuevos productos</a:t>
            </a:r>
            <a:endParaRPr lang="es-CL" dirty="0">
              <a:solidFill>
                <a:srgbClr val="0000F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CL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CL" sz="2400" b="1" dirty="0" smtClean="0">
                <a:solidFill>
                  <a:srgbClr val="FF0000"/>
                </a:solidFill>
              </a:rPr>
              <a:t>Análisis funcional del producto</a:t>
            </a:r>
            <a:r>
              <a:rPr lang="es-CL" sz="2400" dirty="0" smtClean="0"/>
              <a:t>, que analizan los productos con el objeto de identificar posibles mejoras.</a:t>
            </a:r>
          </a:p>
          <a:p>
            <a:endParaRPr lang="es-CL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CL" sz="2400" b="1" dirty="0" smtClean="0">
                <a:solidFill>
                  <a:srgbClr val="FF0000"/>
                </a:solidFill>
              </a:rPr>
              <a:t>Método de las ideas de los clientes</a:t>
            </a:r>
            <a:r>
              <a:rPr lang="es-CL" sz="2400" dirty="0" smtClean="0"/>
              <a:t>, para detectar necesidades insatisfechas o problemas mal resueltos por los productos existentes.</a:t>
            </a:r>
            <a:endParaRPr lang="es-CL" sz="24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8957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A</a:t>
            </a:r>
            <a:r>
              <a:rPr lang="es-CL" dirty="0" smtClean="0">
                <a:solidFill>
                  <a:srgbClr val="FF0000"/>
                </a:solidFill>
              </a:rPr>
              <a:t>nálisis funcional del Producto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b="1" dirty="0" smtClean="0">
                <a:solidFill>
                  <a:schemeClr val="tx2"/>
                </a:solidFill>
              </a:rPr>
              <a:t>1.- Análisis del problema-oportunidad</a:t>
            </a:r>
            <a:r>
              <a:rPr lang="es-CL" dirty="0" smtClean="0"/>
              <a:t>: Estudio del comportamiento del usuario para identificar los tipos de problemas al usar el producto.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12</a:t>
            </a:fld>
            <a:endParaRPr lang="es-CL"/>
          </a:p>
        </p:txBody>
      </p:sp>
      <p:pic>
        <p:nvPicPr>
          <p:cNvPr id="6" name="Marcador de contenido 5"/>
          <p:cNvPicPr>
            <a:picLocks noChangeAspect="1"/>
          </p:cNvPicPr>
          <p:nvPr/>
        </p:nvPicPr>
        <p:blipFill rotWithShape="1">
          <a:blip r:embed="rId2"/>
          <a:srcRect l="880" r="6909"/>
          <a:stretch/>
        </p:blipFill>
        <p:spPr>
          <a:xfrm>
            <a:off x="4405406" y="3168724"/>
            <a:ext cx="4956082" cy="402744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76288" y="3168724"/>
            <a:ext cx="3084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solidFill>
                  <a:srgbClr val="1F497D"/>
                </a:solidFill>
              </a:rPr>
              <a:t>Veamos un caso</a:t>
            </a:r>
            <a:endParaRPr lang="es-ES" sz="2800" b="1" dirty="0">
              <a:solidFill>
                <a:srgbClr val="1F497D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92312" y="4752900"/>
            <a:ext cx="24073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Qué les parece </a:t>
            </a:r>
          </a:p>
          <a:p>
            <a:r>
              <a:rPr lang="es-ES" sz="2400" dirty="0" smtClean="0"/>
              <a:t>este “modelito”?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740826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 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280" y="1512540"/>
            <a:ext cx="8425339" cy="590465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s-ES" sz="1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S" sz="2000" dirty="0" smtClean="0">
                <a:solidFill>
                  <a:schemeClr val="bg1"/>
                </a:solidFill>
              </a:rPr>
              <a:t>La </a:t>
            </a:r>
            <a:r>
              <a:rPr lang="es-ES" sz="2000" dirty="0">
                <a:solidFill>
                  <a:schemeClr val="bg1"/>
                </a:solidFill>
              </a:rPr>
              <a:t>innovación centrada en el cliente es un mantra en el desarrollo de productos en estos momentos. Pero hay tantas aproximaciones a ella: ¿Cómo </a:t>
            </a:r>
            <a:r>
              <a:rPr lang="es-ES" sz="2000" dirty="0" smtClean="0">
                <a:solidFill>
                  <a:schemeClr val="bg1"/>
                </a:solidFill>
              </a:rPr>
              <a:t>puede una </a:t>
            </a:r>
            <a:r>
              <a:rPr lang="es-ES" sz="2000" dirty="0">
                <a:solidFill>
                  <a:schemeClr val="bg1"/>
                </a:solidFill>
              </a:rPr>
              <a:t>empresa </a:t>
            </a:r>
            <a:r>
              <a:rPr lang="es-ES" sz="2000" dirty="0" smtClean="0">
                <a:solidFill>
                  <a:schemeClr val="bg1"/>
                </a:solidFill>
              </a:rPr>
              <a:t>seleccionar uno, sobre </a:t>
            </a:r>
            <a:r>
              <a:rPr lang="es-ES" sz="2000" dirty="0">
                <a:solidFill>
                  <a:schemeClr val="bg1"/>
                </a:solidFill>
              </a:rPr>
              <a:t>todo en la etapa de concepto</a:t>
            </a:r>
            <a:r>
              <a:rPr lang="es-ES" sz="2000" dirty="0" smtClean="0">
                <a:solidFill>
                  <a:schemeClr val="bg1"/>
                </a:solidFill>
              </a:rPr>
              <a:t>?</a:t>
            </a:r>
          </a:p>
          <a:p>
            <a:pPr marL="0" indent="0">
              <a:buNone/>
            </a:pPr>
            <a:endParaRPr lang="es-CL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CL" sz="2000" dirty="0" smtClean="0">
                <a:solidFill>
                  <a:schemeClr val="bg1"/>
                </a:solidFill>
              </a:rPr>
              <a:t>Hyundai andaba en la búsqueda de mejorar su poco glamoroso modelo SUV Santa Fe, su reto era claro: </a:t>
            </a:r>
            <a:r>
              <a:rPr lang="es-CL" sz="2000" dirty="0">
                <a:solidFill>
                  <a:schemeClr val="bg1"/>
                </a:solidFill>
              </a:rPr>
              <a:t>¿Cómo </a:t>
            </a:r>
            <a:r>
              <a:rPr lang="es-CL" sz="2000" dirty="0" smtClean="0">
                <a:solidFill>
                  <a:schemeClr val="bg1"/>
                </a:solidFill>
              </a:rPr>
              <a:t>desarrollar </a:t>
            </a:r>
            <a:r>
              <a:rPr lang="es-CL" sz="2000" dirty="0">
                <a:solidFill>
                  <a:schemeClr val="bg1"/>
                </a:solidFill>
              </a:rPr>
              <a:t>mejores </a:t>
            </a:r>
            <a:r>
              <a:rPr lang="es-CL" sz="2000" dirty="0" smtClean="0">
                <a:solidFill>
                  <a:schemeClr val="bg1"/>
                </a:solidFill>
              </a:rPr>
              <a:t>vehículos, que </a:t>
            </a:r>
            <a:r>
              <a:rPr lang="es-CL" sz="2000" dirty="0">
                <a:solidFill>
                  <a:schemeClr val="bg1"/>
                </a:solidFill>
              </a:rPr>
              <a:t>mejor satisfagan las necesidades del </a:t>
            </a:r>
            <a:r>
              <a:rPr lang="es-CL" sz="2000" dirty="0" smtClean="0">
                <a:solidFill>
                  <a:schemeClr val="bg1"/>
                </a:solidFill>
              </a:rPr>
              <a:t>cliente? </a:t>
            </a:r>
            <a:r>
              <a:rPr lang="es-ES" sz="2000" dirty="0" smtClean="0">
                <a:solidFill>
                  <a:schemeClr val="bg1"/>
                </a:solidFill>
              </a:rPr>
              <a:t>Hyundai </a:t>
            </a:r>
            <a:r>
              <a:rPr lang="es-ES" sz="2000" dirty="0">
                <a:solidFill>
                  <a:schemeClr val="bg1"/>
                </a:solidFill>
              </a:rPr>
              <a:t>quería desarrollar un nuevo concepto de diseño para su segundo </a:t>
            </a:r>
            <a:r>
              <a:rPr lang="es-ES" sz="2000" dirty="0" smtClean="0">
                <a:solidFill>
                  <a:schemeClr val="bg1"/>
                </a:solidFill>
              </a:rPr>
              <a:t>generación </a:t>
            </a:r>
            <a:r>
              <a:rPr lang="es-ES" sz="2000" dirty="0">
                <a:solidFill>
                  <a:schemeClr val="bg1"/>
                </a:solidFill>
              </a:rPr>
              <a:t>de Santa Fe. Para ello, </a:t>
            </a:r>
            <a:r>
              <a:rPr lang="es-ES" sz="2000" dirty="0" smtClean="0">
                <a:solidFill>
                  <a:schemeClr val="bg1"/>
                </a:solidFill>
              </a:rPr>
              <a:t>desarrolló </a:t>
            </a:r>
            <a:r>
              <a:rPr lang="es-ES" sz="2000" dirty="0">
                <a:solidFill>
                  <a:schemeClr val="bg1"/>
                </a:solidFill>
              </a:rPr>
              <a:t>una técnica llamada </a:t>
            </a:r>
            <a:r>
              <a:rPr lang="es-ES" sz="2000" b="1" dirty="0" smtClean="0">
                <a:solidFill>
                  <a:schemeClr val="bg1"/>
                </a:solidFill>
              </a:rPr>
              <a:t>"Tocar </a:t>
            </a:r>
            <a:r>
              <a:rPr lang="es-ES" sz="2000" b="1" dirty="0">
                <a:solidFill>
                  <a:schemeClr val="bg1"/>
                </a:solidFill>
              </a:rPr>
              <a:t>el mercado." </a:t>
            </a:r>
            <a:endParaRPr lang="es-ES" sz="20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CL" sz="2000" dirty="0" smtClean="0">
                <a:solidFill>
                  <a:schemeClr val="bg1"/>
                </a:solidFill>
              </a:rPr>
              <a:t>Con </a:t>
            </a:r>
            <a:r>
              <a:rPr lang="es-CL" sz="2000" dirty="0">
                <a:solidFill>
                  <a:schemeClr val="bg1"/>
                </a:solidFill>
              </a:rPr>
              <a:t>el fin de ayudar al equipo a lograr una comprensión más profunda de </a:t>
            </a:r>
            <a:r>
              <a:rPr lang="es-CL" sz="2000" dirty="0" smtClean="0">
                <a:solidFill>
                  <a:schemeClr val="bg1"/>
                </a:solidFill>
              </a:rPr>
              <a:t>su mercado objetivo, la mamá glamorosa, se aventuraron afuera </a:t>
            </a:r>
            <a:r>
              <a:rPr lang="es-CL" sz="2000" dirty="0">
                <a:solidFill>
                  <a:schemeClr val="bg1"/>
                </a:solidFill>
              </a:rPr>
              <a:t>en donde vivían estas mujeres: </a:t>
            </a:r>
            <a:r>
              <a:rPr lang="es-CL" sz="2000" dirty="0" smtClean="0">
                <a:solidFill>
                  <a:schemeClr val="bg1"/>
                </a:solidFill>
              </a:rPr>
              <a:t>sus </a:t>
            </a:r>
            <a:r>
              <a:rPr lang="es-CL" sz="2000" dirty="0">
                <a:solidFill>
                  <a:schemeClr val="bg1"/>
                </a:solidFill>
              </a:rPr>
              <a:t>casas, sus corazones, </a:t>
            </a:r>
            <a:r>
              <a:rPr lang="es-CL" sz="2000" dirty="0" smtClean="0">
                <a:solidFill>
                  <a:schemeClr val="bg1"/>
                </a:solidFill>
              </a:rPr>
              <a:t>en su </a:t>
            </a:r>
            <a:r>
              <a:rPr lang="es-CL" sz="2000" dirty="0">
                <a:solidFill>
                  <a:schemeClr val="bg1"/>
                </a:solidFill>
              </a:rPr>
              <a:t>mundo. </a:t>
            </a:r>
            <a:r>
              <a:rPr lang="es-CL" sz="2000" dirty="0" smtClean="0">
                <a:solidFill>
                  <a:schemeClr val="bg1"/>
                </a:solidFill>
              </a:rPr>
              <a:t>Llegaron </a:t>
            </a:r>
            <a:r>
              <a:rPr lang="es-CL" sz="2000" dirty="0">
                <a:solidFill>
                  <a:schemeClr val="bg1"/>
                </a:solidFill>
              </a:rPr>
              <a:t>a conocer lo que </a:t>
            </a:r>
            <a:r>
              <a:rPr lang="es-CL" sz="2000" dirty="0" smtClean="0">
                <a:solidFill>
                  <a:schemeClr val="bg1"/>
                </a:solidFill>
              </a:rPr>
              <a:t>les importaba, </a:t>
            </a:r>
            <a:r>
              <a:rPr lang="es-CL" sz="2000" dirty="0">
                <a:solidFill>
                  <a:schemeClr val="bg1"/>
                </a:solidFill>
              </a:rPr>
              <a:t>así </a:t>
            </a:r>
            <a:r>
              <a:rPr lang="es-CL" sz="2000" dirty="0" smtClean="0">
                <a:solidFill>
                  <a:schemeClr val="bg1"/>
                </a:solidFill>
              </a:rPr>
              <a:t>pudieron </a:t>
            </a:r>
            <a:r>
              <a:rPr lang="es-CL" sz="2000" dirty="0">
                <a:solidFill>
                  <a:schemeClr val="bg1"/>
                </a:solidFill>
              </a:rPr>
              <a:t>hacer el Santa Fe más </a:t>
            </a:r>
            <a:r>
              <a:rPr lang="es-CL" sz="2000" dirty="0" smtClean="0">
                <a:solidFill>
                  <a:schemeClr val="bg1"/>
                </a:solidFill>
              </a:rPr>
              <a:t>significativo para ellas. </a:t>
            </a:r>
            <a:r>
              <a:rPr lang="es-CL" sz="2000" dirty="0">
                <a:solidFill>
                  <a:schemeClr val="bg1"/>
                </a:solidFill>
              </a:rPr>
              <a:t>Este tipo de </a:t>
            </a:r>
            <a:r>
              <a:rPr lang="es-CL" sz="2000" b="1" dirty="0">
                <a:solidFill>
                  <a:schemeClr val="bg1"/>
                </a:solidFill>
              </a:rPr>
              <a:t>investigación etnográfica </a:t>
            </a:r>
            <a:r>
              <a:rPr lang="es-CL" sz="2000" dirty="0">
                <a:solidFill>
                  <a:schemeClr val="bg1"/>
                </a:solidFill>
              </a:rPr>
              <a:t>tiene en cuenta que </a:t>
            </a:r>
            <a:r>
              <a:rPr lang="es-CL" sz="2000" dirty="0" smtClean="0">
                <a:solidFill>
                  <a:schemeClr val="bg1"/>
                </a:solidFill>
              </a:rPr>
              <a:t>lo </a:t>
            </a:r>
            <a:r>
              <a:rPr lang="es-CL" sz="2000" dirty="0">
                <a:solidFill>
                  <a:schemeClr val="bg1"/>
                </a:solidFill>
              </a:rPr>
              <a:t>que se dice no siempre </a:t>
            </a:r>
            <a:r>
              <a:rPr lang="es-CL" sz="2000" dirty="0" smtClean="0">
                <a:solidFill>
                  <a:schemeClr val="bg1"/>
                </a:solidFill>
              </a:rPr>
              <a:t>coincide con </a:t>
            </a:r>
            <a:r>
              <a:rPr lang="es-CL" sz="2000" dirty="0">
                <a:solidFill>
                  <a:schemeClr val="bg1"/>
                </a:solidFill>
              </a:rPr>
              <a:t>lo que </a:t>
            </a:r>
            <a:r>
              <a:rPr lang="es-CL" sz="2000" dirty="0" smtClean="0">
                <a:solidFill>
                  <a:schemeClr val="bg1"/>
                </a:solidFill>
              </a:rPr>
              <a:t>se piensan, siente o hace.</a:t>
            </a:r>
          </a:p>
          <a:p>
            <a:pPr marL="0" indent="0">
              <a:buNone/>
            </a:pPr>
            <a:endParaRPr lang="es-CL" sz="20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CL" sz="2000" b="1" dirty="0" smtClean="0">
                <a:solidFill>
                  <a:srgbClr val="FF8000"/>
                </a:solidFill>
              </a:rPr>
              <a:t>El resultado fue un exitoso Hyundai Santa Fe 2007.</a:t>
            </a:r>
            <a:endParaRPr lang="es-CL" sz="2000" b="1" dirty="0">
              <a:solidFill>
                <a:srgbClr val="FF8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13</a:t>
            </a:fld>
            <a:endParaRPr lang="es-CL"/>
          </a:p>
        </p:txBody>
      </p:sp>
      <p:sp>
        <p:nvSpPr>
          <p:cNvPr id="6" name="5 CuadroTexto"/>
          <p:cNvSpPr txBox="1"/>
          <p:nvPr/>
        </p:nvSpPr>
        <p:spPr>
          <a:xfrm>
            <a:off x="360264" y="288404"/>
            <a:ext cx="568863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8000"/>
                </a:solidFill>
              </a:rPr>
              <a:t>CASO </a:t>
            </a:r>
          </a:p>
          <a:p>
            <a:r>
              <a:rPr lang="es-ES" sz="2400" b="1" dirty="0">
                <a:solidFill>
                  <a:srgbClr val="FF8000"/>
                </a:solidFill>
              </a:rPr>
              <a:t>HYUNDAI «TOCA EL MERCADO» </a:t>
            </a:r>
          </a:p>
          <a:p>
            <a:r>
              <a:rPr lang="es-ES" sz="2400" b="1" dirty="0">
                <a:solidFill>
                  <a:srgbClr val="FF8000"/>
                </a:solidFill>
              </a:rPr>
              <a:t>CON SU MODELO SANTA FE  </a:t>
            </a:r>
          </a:p>
        </p:txBody>
      </p:sp>
    </p:spTree>
    <p:extLst>
      <p:ext uri="{BB962C8B-B14F-4D97-AF65-F5344CB8AC3E}">
        <p14:creationId xmlns:p14="http://schemas.microsoft.com/office/powerpoint/2010/main" val="1980502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Hyundai Santa Fe TV Commercial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08484"/>
            <a:ext cx="9361488" cy="5265507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9761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Análisis funcional del Producto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b="1" dirty="0" smtClean="0">
                <a:solidFill>
                  <a:srgbClr val="0070C0"/>
                </a:solidFill>
              </a:rPr>
              <a:t>2.- El Método de inventario de características</a:t>
            </a:r>
            <a:r>
              <a:rPr lang="es-CL" dirty="0" smtClean="0"/>
              <a:t>: Examina las características del producto en si mismo. Se puede utilizar el producto para otra cosa? Lo utilizan los clientes para otra cosa?</a:t>
            </a:r>
          </a:p>
          <a:p>
            <a:pPr marL="457200" indent="-457200">
              <a:buFont typeface="+mj-lt"/>
              <a:buAutoNum type="arabicParenR" startAt="2"/>
            </a:pPr>
            <a:endParaRPr lang="es-CL" dirty="0"/>
          </a:p>
          <a:p>
            <a:pPr marL="0" indent="0">
              <a:buNone/>
            </a:pPr>
            <a:r>
              <a:rPr lang="es-CL" dirty="0" smtClean="0"/>
              <a:t>   </a:t>
            </a:r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15</a:t>
            </a:fld>
            <a:endParaRPr lang="es-CL"/>
          </a:p>
        </p:txBody>
      </p:sp>
      <p:pic>
        <p:nvPicPr>
          <p:cNvPr id="3074" name="Picture 2" descr="http://slushco.co.uk/img/cms/shmoo-milkshak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7"/>
          <a:stretch/>
        </p:blipFill>
        <p:spPr bwMode="auto">
          <a:xfrm>
            <a:off x="936328" y="3384748"/>
            <a:ext cx="3528616" cy="403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608736" y="4104828"/>
            <a:ext cx="3600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err="1" smtClean="0">
                <a:solidFill>
                  <a:srgbClr val="FF0000"/>
                </a:solidFill>
              </a:rPr>
              <a:t>Milkshakes</a:t>
            </a:r>
            <a:endParaRPr lang="es-CL" sz="2400" b="1" dirty="0" smtClean="0">
              <a:solidFill>
                <a:srgbClr val="FF0000"/>
              </a:solidFill>
            </a:endParaRPr>
          </a:p>
          <a:p>
            <a:endParaRPr lang="es-CL" sz="2400" b="1" dirty="0" smtClean="0">
              <a:solidFill>
                <a:srgbClr val="FF0000"/>
              </a:solidFill>
            </a:endParaRPr>
          </a:p>
          <a:p>
            <a:endParaRPr lang="es-CL" sz="2400" b="1" dirty="0" smtClean="0">
              <a:solidFill>
                <a:srgbClr val="FF0000"/>
              </a:solidFill>
            </a:endParaRPr>
          </a:p>
          <a:p>
            <a:r>
              <a:rPr lang="es-CL" sz="2400" b="1" dirty="0" smtClean="0">
                <a:solidFill>
                  <a:srgbClr val="FF0000"/>
                </a:solidFill>
              </a:rPr>
              <a:t>Un postre para el desayuno???</a:t>
            </a:r>
          </a:p>
          <a:p>
            <a:endParaRPr lang="es-CL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678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Análisis funcional del Producto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b="1" dirty="0" smtClean="0">
                <a:solidFill>
                  <a:srgbClr val="0070C0"/>
                </a:solidFill>
              </a:rPr>
              <a:t>3.- Análisis morfológico</a:t>
            </a:r>
            <a:r>
              <a:rPr lang="es-CL" dirty="0" smtClean="0"/>
              <a:t>: Identificar las dimensiones estructurales más importantes de un producto y examinarlas para recombinarlas. </a:t>
            </a:r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16</a:t>
            </a:fld>
            <a:endParaRPr lang="es-CL"/>
          </a:p>
        </p:txBody>
      </p:sp>
      <p:pic>
        <p:nvPicPr>
          <p:cNvPr id="4098" name="Picture 2" descr="http://blog.carritus.com/wp-content/uploads/shutterstock_892195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28" y="3744788"/>
            <a:ext cx="3384376" cy="297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680744" y="3672780"/>
            <a:ext cx="38892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rgbClr val="0070C0"/>
                </a:solidFill>
              </a:rPr>
              <a:t>Ejemplo de los detergentes,</a:t>
            </a:r>
          </a:p>
          <a:p>
            <a:r>
              <a:rPr lang="es-CL" b="1" dirty="0" smtClean="0">
                <a:solidFill>
                  <a:srgbClr val="0070C0"/>
                </a:solidFill>
              </a:rPr>
              <a:t>cuáles son las dimensiones?</a:t>
            </a:r>
            <a:endParaRPr lang="es-CL" b="1" dirty="0">
              <a:solidFill>
                <a:srgbClr val="0070C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824760" y="4320852"/>
            <a:ext cx="352839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CL" dirty="0" smtClean="0">
                <a:solidFill>
                  <a:srgbClr val="000000"/>
                </a:solidFill>
              </a:rPr>
              <a:t>El soporte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L" dirty="0" smtClean="0">
                <a:solidFill>
                  <a:srgbClr val="000000"/>
                </a:solidFill>
              </a:rPr>
              <a:t>Los ingredientes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L" dirty="0" smtClean="0">
                <a:solidFill>
                  <a:srgbClr val="000000"/>
                </a:solidFill>
              </a:rPr>
              <a:t>La superficie a limpiar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L" dirty="0" smtClean="0">
                <a:solidFill>
                  <a:srgbClr val="000000"/>
                </a:solidFill>
              </a:rPr>
              <a:t>La sustancia a eliminar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L" dirty="0" smtClean="0">
                <a:solidFill>
                  <a:srgbClr val="000000"/>
                </a:solidFill>
              </a:rPr>
              <a:t>Textura del producto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L" dirty="0" smtClean="0">
                <a:solidFill>
                  <a:srgbClr val="000000"/>
                </a:solidFill>
              </a:rPr>
              <a:t>Embalaje </a:t>
            </a:r>
            <a:endParaRPr lang="es-C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345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Análisis funcional del Producto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80344" y="2448644"/>
            <a:ext cx="4212666" cy="7200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L" b="1" dirty="0" smtClean="0">
                <a:solidFill>
                  <a:srgbClr val="0070C0"/>
                </a:solidFill>
              </a:rPr>
              <a:t>4.- La caja de sugerencias</a:t>
            </a:r>
            <a:endParaRPr lang="es-CL" b="1" dirty="0">
              <a:solidFill>
                <a:srgbClr val="0070C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17</a:t>
            </a:fld>
            <a:endParaRPr lang="es-CL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808" y="1512540"/>
            <a:ext cx="3183511" cy="3024336"/>
          </a:xfrm>
          <a:prstGeom prst="rect">
            <a:avLst/>
          </a:prstGeom>
        </p:spPr>
      </p:pic>
      <p:sp>
        <p:nvSpPr>
          <p:cNvPr id="8" name="2 Marcador de contenido"/>
          <p:cNvSpPr txBox="1">
            <a:spLocks/>
          </p:cNvSpPr>
          <p:nvPr/>
        </p:nvSpPr>
        <p:spPr>
          <a:xfrm>
            <a:off x="4104680" y="5761012"/>
            <a:ext cx="3852626" cy="720080"/>
          </a:xfrm>
          <a:prstGeom prst="rect">
            <a:avLst/>
          </a:prstGeom>
        </p:spPr>
        <p:txBody>
          <a:bodyPr vert="horz" lIns="94640" tIns="47320" rIns="94640" bIns="47320" rtlCol="0">
            <a:normAutofit/>
          </a:bodyPr>
          <a:lstStyle>
            <a:lvl1pPr marL="354902" indent="-354902" algn="l" defTabSz="9464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68953" indent="-295751" algn="l" defTabSz="94640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83005" indent="-236601" algn="l" defTabSz="9464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56207" indent="-236601" algn="l" defTabSz="94640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129409" indent="-236601" algn="l" defTabSz="94640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602611" indent="-236601" algn="l" defTabSz="9464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5813" indent="-236601" algn="l" defTabSz="9464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49015" indent="-236601" algn="l" defTabSz="9464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2217" indent="-236601" algn="l" defTabSz="9464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CL" b="1" dirty="0" smtClean="0">
                <a:solidFill>
                  <a:srgbClr val="0070C0"/>
                </a:solidFill>
              </a:rPr>
              <a:t>5.- Ingeniería Inversa</a:t>
            </a:r>
            <a:endParaRPr lang="es-CL" b="1" dirty="0">
              <a:solidFill>
                <a:srgbClr val="0070C0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04" y="4032820"/>
            <a:ext cx="324036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81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17805" b="9060"/>
          <a:stretch/>
        </p:blipFill>
        <p:spPr>
          <a:xfrm>
            <a:off x="11021" y="0"/>
            <a:ext cx="9361488" cy="335025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6288" y="1152500"/>
            <a:ext cx="8425339" cy="1320271"/>
          </a:xfrm>
        </p:spPr>
        <p:txBody>
          <a:bodyPr>
            <a:normAutofit/>
          </a:bodyPr>
          <a:lstStyle/>
          <a:p>
            <a:r>
              <a:rPr lang="es-CL" sz="4000" dirty="0" smtClean="0"/>
              <a:t>Brainstorming</a:t>
            </a:r>
            <a:endParaRPr lang="es-CL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CL" dirty="0" smtClean="0"/>
          </a:p>
          <a:p>
            <a:endParaRPr lang="es-CL" dirty="0"/>
          </a:p>
          <a:p>
            <a:endParaRPr lang="es-CL" dirty="0" smtClean="0"/>
          </a:p>
          <a:p>
            <a:pPr marL="0" indent="0">
              <a:buNone/>
            </a:pPr>
            <a:endParaRPr lang="es-CL" dirty="0" smtClean="0"/>
          </a:p>
          <a:p>
            <a:pPr marL="0" indent="0">
              <a:buNone/>
            </a:pPr>
            <a:r>
              <a:rPr lang="es-CL" b="1" dirty="0" smtClean="0">
                <a:solidFill>
                  <a:srgbClr val="558ED5"/>
                </a:solidFill>
              </a:rPr>
              <a:t>6.- Brainstorming</a:t>
            </a:r>
          </a:p>
          <a:p>
            <a:pPr marL="0" indent="0">
              <a:buNone/>
            </a:pPr>
            <a:endParaRPr lang="es-CL" dirty="0" smtClean="0"/>
          </a:p>
          <a:p>
            <a:pPr marL="0" indent="0">
              <a:buNone/>
            </a:pPr>
            <a:r>
              <a:rPr lang="es-CL" dirty="0" smtClean="0"/>
              <a:t>Sus reglas son:</a:t>
            </a:r>
          </a:p>
          <a:p>
            <a:r>
              <a:rPr lang="es-CL" dirty="0" smtClean="0">
                <a:solidFill>
                  <a:schemeClr val="bg2">
                    <a:lumMod val="25000"/>
                  </a:schemeClr>
                </a:solidFill>
              </a:rPr>
              <a:t>No se permite evaluación de ningún tipo</a:t>
            </a:r>
          </a:p>
          <a:p>
            <a:r>
              <a:rPr lang="es-CL" dirty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es-CL" dirty="0" smtClean="0">
                <a:solidFill>
                  <a:schemeClr val="bg2">
                    <a:lumMod val="25000"/>
                  </a:schemeClr>
                </a:solidFill>
              </a:rPr>
              <a:t>ensar en las ideas más locas y salvajes posibles</a:t>
            </a:r>
          </a:p>
          <a:p>
            <a:r>
              <a:rPr lang="es-CL" dirty="0" smtClean="0">
                <a:solidFill>
                  <a:schemeClr val="bg2">
                    <a:lumMod val="25000"/>
                  </a:schemeClr>
                </a:solidFill>
              </a:rPr>
              <a:t>Alentar un gran número de ideas</a:t>
            </a:r>
          </a:p>
          <a:p>
            <a:r>
              <a:rPr lang="es-CL" dirty="0">
                <a:solidFill>
                  <a:schemeClr val="bg2">
                    <a:lumMod val="25000"/>
                  </a:schemeClr>
                </a:solidFill>
              </a:rPr>
              <a:t>C</a:t>
            </a:r>
            <a:r>
              <a:rPr lang="es-CL" dirty="0" smtClean="0">
                <a:solidFill>
                  <a:schemeClr val="bg2">
                    <a:lumMod val="25000"/>
                  </a:schemeClr>
                </a:solidFill>
              </a:rPr>
              <a:t>onstruir nuevas ideas sobre las ideas de los otros </a:t>
            </a:r>
            <a:endParaRPr lang="es-CL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47266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rgbClr val="0000FF"/>
                </a:solidFill>
              </a:rPr>
              <a:t>Método de las ideas a partir de los clientes</a:t>
            </a:r>
            <a:endParaRPr lang="es-CL" dirty="0">
              <a:solidFill>
                <a:srgbClr val="0000F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8078" y="1656556"/>
            <a:ext cx="8533146" cy="5419731"/>
          </a:xfrm>
        </p:spPr>
        <p:txBody>
          <a:bodyPr/>
          <a:lstStyle/>
          <a:p>
            <a:r>
              <a:rPr lang="es-CL" dirty="0" smtClean="0"/>
              <a:t>En los mercado B2B la solicitud de un producto o servicio ya con lleva la idea del nuevo producto, ya que se entregan las especificaciones.</a:t>
            </a:r>
          </a:p>
          <a:p>
            <a:r>
              <a:rPr lang="es-CL" dirty="0" smtClean="0"/>
              <a:t>En el caso de los mercado de B2C o de consumo, el consumidor tiene un papel más pasivo, ya que «habla sólo cuando se le habla».</a:t>
            </a:r>
          </a:p>
          <a:p>
            <a:r>
              <a:rPr lang="es-CL" dirty="0" smtClean="0"/>
              <a:t>Aquí tener rol activo para recabar las necesidades e ideas de los consumidores. </a:t>
            </a:r>
          </a:p>
          <a:p>
            <a:r>
              <a:rPr lang="es-CL" dirty="0" smtClean="0"/>
              <a:t>Hay muchos métodos para ello, cualitativos y cuantitativos. </a:t>
            </a:r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71859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FF00"/>
                </a:solidFill>
              </a:rPr>
              <a:t>Agenda</a:t>
            </a:r>
            <a:endParaRPr lang="es-CL" dirty="0">
              <a:solidFill>
                <a:srgbClr val="FFFF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sz="2400" dirty="0" smtClean="0"/>
          </a:p>
          <a:p>
            <a:endParaRPr lang="es-CL" sz="24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s-CL" sz="3200" dirty="0" smtClean="0">
                <a:solidFill>
                  <a:srgbClr val="FFFF00"/>
                </a:solidFill>
              </a:rPr>
              <a:t>La función estratégica de las innovaciones</a:t>
            </a:r>
          </a:p>
          <a:p>
            <a:endParaRPr lang="es-CL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s-CL" sz="3200" dirty="0" smtClean="0">
                <a:solidFill>
                  <a:srgbClr val="FFFF00"/>
                </a:solidFill>
              </a:rPr>
              <a:t>Etapas de desarrollo de nuevos productos</a:t>
            </a:r>
          </a:p>
          <a:p>
            <a:endParaRPr lang="es-CL" dirty="0" smtClean="0"/>
          </a:p>
          <a:p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40767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dirty="0" smtClean="0">
                <a:solidFill>
                  <a:srgbClr val="800000"/>
                </a:solidFill>
              </a:rPr>
              <a:t>Etapa 2</a:t>
            </a:r>
            <a:br>
              <a:rPr lang="es-CL" dirty="0" smtClean="0">
                <a:solidFill>
                  <a:srgbClr val="800000"/>
                </a:solidFill>
              </a:rPr>
            </a:br>
            <a:r>
              <a:rPr lang="es-CL" dirty="0" smtClean="0">
                <a:solidFill>
                  <a:srgbClr val="800000"/>
                </a:solidFill>
              </a:rPr>
              <a:t>Selección y depurado de las ideas del nuevo producto</a:t>
            </a:r>
            <a:endParaRPr lang="es-CL" dirty="0">
              <a:solidFill>
                <a:srgbClr val="80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4280" y="2111961"/>
            <a:ext cx="8425339" cy="5784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dirty="0"/>
              <a:t>R</a:t>
            </a:r>
            <a:r>
              <a:rPr lang="es-CL" dirty="0" smtClean="0"/>
              <a:t>evisar las ideas generadas con el objetivo de eliminar:</a:t>
            </a:r>
          </a:p>
          <a:p>
            <a:r>
              <a:rPr lang="es-CL" sz="2400" dirty="0" smtClean="0">
                <a:solidFill>
                  <a:srgbClr val="C00000"/>
                </a:solidFill>
              </a:rPr>
              <a:t>No alineadas con los objetivos de la empresa</a:t>
            </a:r>
          </a:p>
          <a:p>
            <a:r>
              <a:rPr lang="es-CL" sz="2400" dirty="0" smtClean="0">
                <a:solidFill>
                  <a:srgbClr val="C00000"/>
                </a:solidFill>
              </a:rPr>
              <a:t>Incompatibles con los recursos</a:t>
            </a:r>
          </a:p>
          <a:p>
            <a:r>
              <a:rPr lang="es-CL" sz="2400" dirty="0" smtClean="0">
                <a:solidFill>
                  <a:srgbClr val="C00000"/>
                </a:solidFill>
              </a:rPr>
              <a:t>Poco atractivas</a:t>
            </a:r>
          </a:p>
          <a:p>
            <a:pPr lvl="1"/>
            <a:endParaRPr lang="es-CL" dirty="0">
              <a:solidFill>
                <a:srgbClr val="C00000"/>
              </a:solidFill>
            </a:endParaRPr>
          </a:p>
          <a:p>
            <a:pPr marL="59151" indent="0">
              <a:buNone/>
            </a:pPr>
            <a:r>
              <a:rPr lang="es-CL" dirty="0"/>
              <a:t>Hay que tener un criterio de </a:t>
            </a:r>
            <a:r>
              <a:rPr lang="es-CL" dirty="0" smtClean="0"/>
              <a:t>selección</a:t>
            </a:r>
            <a:endParaRPr lang="es-CL" dirty="0"/>
          </a:p>
          <a:p>
            <a:endParaRPr lang="es-CL" sz="2400" dirty="0" smtClean="0">
              <a:solidFill>
                <a:srgbClr val="C00000"/>
              </a:solidFill>
            </a:endParaRPr>
          </a:p>
          <a:p>
            <a:pPr marL="59151" indent="0">
              <a:buNone/>
            </a:pPr>
            <a:endParaRPr lang="es-CL" dirty="0"/>
          </a:p>
          <a:p>
            <a:pPr marL="59151" indent="0">
              <a:buNone/>
            </a:pPr>
            <a:endParaRPr lang="es-CL" dirty="0" smtClean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20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23661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dirty="0" smtClean="0">
                <a:solidFill>
                  <a:srgbClr val="0070C0"/>
                </a:solidFill>
              </a:rPr>
              <a:t>Etapa 3</a:t>
            </a:r>
            <a:br>
              <a:rPr lang="es-CL" dirty="0" smtClean="0">
                <a:solidFill>
                  <a:srgbClr val="0070C0"/>
                </a:solidFill>
              </a:rPr>
            </a:br>
            <a:r>
              <a:rPr lang="es-CL" dirty="0" smtClean="0">
                <a:solidFill>
                  <a:srgbClr val="0070C0"/>
                </a:solidFill>
              </a:rPr>
              <a:t>Desarrollo del concepto del nuevo producto</a:t>
            </a:r>
            <a:endParaRPr lang="es-CL" dirty="0">
              <a:solidFill>
                <a:srgbClr val="0070C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CL" dirty="0"/>
          </a:p>
          <a:p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21</a:t>
            </a:fld>
            <a:endParaRPr lang="es-CL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3059702093"/>
              </p:ext>
            </p:extLst>
          </p:nvPr>
        </p:nvGraphicFramePr>
        <p:xfrm>
          <a:off x="1519766" y="2563899"/>
          <a:ext cx="6240992" cy="3816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Llamada ovalada 6"/>
          <p:cNvSpPr/>
          <p:nvPr/>
        </p:nvSpPr>
        <p:spPr>
          <a:xfrm>
            <a:off x="6696968" y="2088604"/>
            <a:ext cx="2304256" cy="1368152"/>
          </a:xfrm>
          <a:prstGeom prst="wedgeEllipseCallout">
            <a:avLst>
              <a:gd name="adj1" fmla="val -70783"/>
              <a:gd name="adj2" fmla="val 2189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Los beneficios para grupo objetivo</a:t>
            </a:r>
            <a:endParaRPr lang="es-ES" dirty="0"/>
          </a:p>
        </p:txBody>
      </p:sp>
      <p:sp>
        <p:nvSpPr>
          <p:cNvPr id="8" name="Llamada ovalada 7"/>
          <p:cNvSpPr/>
          <p:nvPr/>
        </p:nvSpPr>
        <p:spPr>
          <a:xfrm>
            <a:off x="504280" y="3816796"/>
            <a:ext cx="2304256" cy="1368152"/>
          </a:xfrm>
          <a:prstGeom prst="wedgeEllipseCallout">
            <a:avLst>
              <a:gd name="adj1" fmla="val 66147"/>
              <a:gd name="adj2" fmla="val 1319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Medir grado de aceptación</a:t>
            </a:r>
            <a:endParaRPr lang="es-ES" dirty="0"/>
          </a:p>
        </p:txBody>
      </p:sp>
      <p:sp>
        <p:nvSpPr>
          <p:cNvPr id="9" name="Llamada ovalada 8"/>
          <p:cNvSpPr/>
          <p:nvPr/>
        </p:nvSpPr>
        <p:spPr>
          <a:xfrm>
            <a:off x="6696968" y="5256956"/>
            <a:ext cx="2304256" cy="1368152"/>
          </a:xfrm>
          <a:prstGeom prst="wedgeEllipseCallout">
            <a:avLst>
              <a:gd name="adj1" fmla="val -70783"/>
              <a:gd name="adj2" fmla="val 5942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Es un producto nuevo, cuidado!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4555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BB459F3-7BAA-430C-8663-BF728C0090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30A5997-C7BE-4EBA-8459-42588A2374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10214E3-7D7C-45D0-B349-BCDA9F1202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845615C-F1A8-42F7-A2A7-E181162E35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9647C5F-8258-469D-935B-39CCDBE278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Secretos de Innovación de Steve Jobs Appl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6435"/>
            <a:ext cx="9361488" cy="6240383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05541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800000"/>
                </a:solidFill>
              </a:rPr>
              <a:t>Etapa 4</a:t>
            </a:r>
            <a:br>
              <a:rPr lang="es-CL" dirty="0" smtClean="0">
                <a:solidFill>
                  <a:srgbClr val="800000"/>
                </a:solidFill>
              </a:rPr>
            </a:br>
            <a:r>
              <a:rPr lang="es-CL" dirty="0" smtClean="0">
                <a:solidFill>
                  <a:srgbClr val="800000"/>
                </a:solidFill>
              </a:rPr>
              <a:t>Análisis del negocio y programa de mkt</a:t>
            </a:r>
            <a:endParaRPr lang="es-CL" dirty="0">
              <a:solidFill>
                <a:srgbClr val="80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8078" y="1848380"/>
            <a:ext cx="8677162" cy="5568815"/>
          </a:xfrm>
        </p:spPr>
        <p:txBody>
          <a:bodyPr>
            <a:normAutofit/>
          </a:bodyPr>
          <a:lstStyle/>
          <a:p>
            <a:r>
              <a:rPr lang="es-CL" dirty="0"/>
              <a:t>N</a:t>
            </a:r>
            <a:r>
              <a:rPr lang="es-CL" dirty="0" smtClean="0"/>
              <a:t>os enfocamos a cuantificar las </a:t>
            </a:r>
            <a:r>
              <a:rPr lang="es-CL" b="1" dirty="0" smtClean="0"/>
              <a:t>oportunidades de mercado </a:t>
            </a:r>
            <a:r>
              <a:rPr lang="es-CL" dirty="0" smtClean="0"/>
              <a:t>y a desarrollar los programas de mkt.</a:t>
            </a:r>
          </a:p>
          <a:p>
            <a:r>
              <a:rPr lang="es-CL" dirty="0" smtClean="0"/>
              <a:t>Implica estimar la </a:t>
            </a:r>
            <a:r>
              <a:rPr lang="es-CL" b="1" dirty="0" smtClean="0"/>
              <a:t>cantidad de ventas </a:t>
            </a:r>
            <a:r>
              <a:rPr lang="es-CL" dirty="0" smtClean="0"/>
              <a:t>y determinar los objetivos de penetración de mercado.</a:t>
            </a:r>
          </a:p>
          <a:p>
            <a:endParaRPr lang="es-CL" dirty="0" smtClean="0"/>
          </a:p>
          <a:p>
            <a:r>
              <a:rPr lang="es-CL" dirty="0" smtClean="0"/>
              <a:t>Previsión de volúmenes de venta:</a:t>
            </a:r>
          </a:p>
          <a:p>
            <a:pPr lvl="1"/>
            <a:r>
              <a:rPr lang="es-CL" b="1" dirty="0" smtClean="0">
                <a:solidFill>
                  <a:srgbClr val="800000"/>
                </a:solidFill>
              </a:rPr>
              <a:t>Métodos subjetivos: </a:t>
            </a:r>
            <a:r>
              <a:rPr lang="es-CL" dirty="0">
                <a:solidFill>
                  <a:srgbClr val="800000"/>
                </a:solidFill>
              </a:rPr>
              <a:t>L</a:t>
            </a:r>
            <a:r>
              <a:rPr lang="es-CL" dirty="0" smtClean="0">
                <a:solidFill>
                  <a:srgbClr val="800000"/>
                </a:solidFill>
              </a:rPr>
              <a:t>a experiencia, el juicio y la información acumulada dentro de la empresa.</a:t>
            </a:r>
          </a:p>
          <a:p>
            <a:pPr lvl="1"/>
            <a:r>
              <a:rPr lang="es-CL" b="1" dirty="0" smtClean="0">
                <a:solidFill>
                  <a:srgbClr val="800000"/>
                </a:solidFill>
              </a:rPr>
              <a:t>Estudios de viabilidad: </a:t>
            </a:r>
            <a:r>
              <a:rPr lang="es-CL" dirty="0">
                <a:solidFill>
                  <a:srgbClr val="800000"/>
                </a:solidFill>
              </a:rPr>
              <a:t>E</a:t>
            </a:r>
            <a:r>
              <a:rPr lang="es-CL" dirty="0" smtClean="0">
                <a:solidFill>
                  <a:srgbClr val="800000"/>
                </a:solidFill>
              </a:rPr>
              <a:t>ntrevistas directas con los clientes potenciales, los distribuidores, proveedores, minoristas, etc. </a:t>
            </a:r>
          </a:p>
          <a:p>
            <a:pPr lvl="1"/>
            <a:r>
              <a:rPr lang="es-CL" b="1" dirty="0" smtClean="0">
                <a:solidFill>
                  <a:srgbClr val="800000"/>
                </a:solidFill>
              </a:rPr>
              <a:t>Pruebas de mercado: </a:t>
            </a:r>
            <a:r>
              <a:rPr lang="es-CL" dirty="0">
                <a:solidFill>
                  <a:srgbClr val="800000"/>
                </a:solidFill>
              </a:rPr>
              <a:t>P</a:t>
            </a:r>
            <a:r>
              <a:rPr lang="es-CL" dirty="0" smtClean="0">
                <a:solidFill>
                  <a:srgbClr val="800000"/>
                </a:solidFill>
              </a:rPr>
              <a:t>rueba y repetición de compra del producto y utilizarlos como proyección temprana.</a:t>
            </a:r>
          </a:p>
          <a:p>
            <a:pPr marL="0" indent="0">
              <a:buNone/>
            </a:pPr>
            <a:r>
              <a:rPr lang="es-CL" dirty="0" smtClean="0"/>
              <a:t> </a:t>
            </a:r>
            <a:r>
              <a:rPr lang="es-CL" dirty="0" smtClean="0">
                <a:solidFill>
                  <a:srgbClr val="800000"/>
                </a:solidFill>
              </a:rPr>
              <a:t>  </a:t>
            </a:r>
            <a:endParaRPr lang="es-CL" dirty="0">
              <a:solidFill>
                <a:srgbClr val="8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23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25081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800000"/>
                </a:solidFill>
              </a:rPr>
              <a:t>Etapa 5</a:t>
            </a:r>
            <a:br>
              <a:rPr lang="es-CL" dirty="0" smtClean="0">
                <a:solidFill>
                  <a:srgbClr val="800000"/>
                </a:solidFill>
              </a:rPr>
            </a:br>
            <a:r>
              <a:rPr lang="es-CL" dirty="0" smtClean="0">
                <a:solidFill>
                  <a:srgbClr val="800000"/>
                </a:solidFill>
              </a:rPr>
              <a:t>Proceso de adopción de cliente</a:t>
            </a:r>
            <a:endParaRPr lang="es-CL" dirty="0">
              <a:solidFill>
                <a:srgbClr val="80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En la quinta etapa es importante entender el proceso de adopción de la innovación por el grupo objetivo.</a:t>
            </a:r>
          </a:p>
          <a:p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24</a:t>
            </a:fld>
            <a:endParaRPr lang="es-CL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950994806"/>
              </p:ext>
            </p:extLst>
          </p:nvPr>
        </p:nvGraphicFramePr>
        <p:xfrm>
          <a:off x="1559454" y="2880692"/>
          <a:ext cx="6240992" cy="4160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6 Abrir llave"/>
          <p:cNvSpPr/>
          <p:nvPr/>
        </p:nvSpPr>
        <p:spPr>
          <a:xfrm>
            <a:off x="3036845" y="2971100"/>
            <a:ext cx="563779" cy="98971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7 CuadroTexto"/>
          <p:cNvSpPr txBox="1"/>
          <p:nvPr/>
        </p:nvSpPr>
        <p:spPr>
          <a:xfrm>
            <a:off x="936328" y="3273594"/>
            <a:ext cx="181307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000000"/>
                </a:solidFill>
              </a:rPr>
              <a:t>Nivel cognitivo</a:t>
            </a:r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9" name="8 Abrir llave"/>
          <p:cNvSpPr/>
          <p:nvPr/>
        </p:nvSpPr>
        <p:spPr>
          <a:xfrm>
            <a:off x="3036845" y="4516741"/>
            <a:ext cx="563779" cy="98971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9 CuadroTexto"/>
          <p:cNvSpPr txBox="1"/>
          <p:nvPr/>
        </p:nvSpPr>
        <p:spPr>
          <a:xfrm>
            <a:off x="936328" y="4819234"/>
            <a:ext cx="181307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000000"/>
                </a:solidFill>
              </a:rPr>
              <a:t>Nivel afectivo</a:t>
            </a:r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11" name="10 Abrir llave"/>
          <p:cNvSpPr/>
          <p:nvPr/>
        </p:nvSpPr>
        <p:spPr>
          <a:xfrm>
            <a:off x="3036844" y="5905028"/>
            <a:ext cx="563779" cy="98971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11 CuadroTexto"/>
          <p:cNvSpPr txBox="1"/>
          <p:nvPr/>
        </p:nvSpPr>
        <p:spPr>
          <a:xfrm>
            <a:off x="935402" y="6207520"/>
            <a:ext cx="194421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000000"/>
                </a:solidFill>
              </a:rPr>
              <a:t>Nivel conductual</a:t>
            </a:r>
            <a:endParaRPr lang="es-C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951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423843B-9469-4B64-8DCB-7895648EEB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BC55F31-DC2D-46F7-BECC-C12AB8FA80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B1BBA4F-EBBF-4C48-A2E1-4642F59850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4118359-76BB-43F7-9824-E39206998D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A9E2F60-840C-4806-925F-6836889954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6271AE0-F26F-4572-8FD0-E67318F399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3BB625B-0187-4048-9CEA-A3930F2570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F3C31BF-6B08-40E1-A42E-73E677917F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AE1010B-6AF6-4672-9174-4C79854987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CBB7C01-DBEC-4CC7-BF1C-E1A3DA61A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D01E37-EC6B-4F78-B893-2ED312DD09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7" grpId="0" animBg="1"/>
      <p:bldP spid="8" grpId="0"/>
      <p:bldP spid="9" grpId="0" animBg="1"/>
      <p:bldP spid="10" grpId="0"/>
      <p:bldP spid="11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00FF"/>
                </a:solidFill>
              </a:rPr>
              <a:t>Curva de adopción de la tecnología de Rogers</a:t>
            </a:r>
            <a:endParaRPr lang="es-CL" dirty="0">
              <a:solidFill>
                <a:srgbClr val="0000FF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25</a:t>
            </a:fld>
            <a:endParaRPr lang="es-C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7023" t="5614" r="7761" b="29591"/>
          <a:stretch/>
        </p:blipFill>
        <p:spPr>
          <a:xfrm>
            <a:off x="648296" y="2232620"/>
            <a:ext cx="7977357" cy="424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67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rgbClr val="0000FF"/>
                </a:solidFill>
              </a:rPr>
              <a:t>Curva de adopción de la tecnología de Rogers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32272" y="1728564"/>
            <a:ext cx="4176464" cy="4675929"/>
          </a:xfrm>
        </p:spPr>
        <p:txBody>
          <a:bodyPr>
            <a:normAutofit fontScale="92500" lnSpcReduction="20000"/>
          </a:bodyPr>
          <a:lstStyle/>
          <a:p>
            <a:r>
              <a:rPr lang="es-CL" b="1" dirty="0" smtClean="0">
                <a:solidFill>
                  <a:srgbClr val="C00000"/>
                </a:solidFill>
              </a:rPr>
              <a:t>Innovadores:</a:t>
            </a:r>
            <a:r>
              <a:rPr lang="es-CL" b="1" dirty="0" smtClean="0"/>
              <a:t> </a:t>
            </a:r>
            <a:r>
              <a:rPr lang="es-CL" dirty="0"/>
              <a:t>R</a:t>
            </a:r>
            <a:r>
              <a:rPr lang="es-CL" dirty="0" smtClean="0"/>
              <a:t>ealizan la compra muy temprana, independientes, aventureros, tomar riesgos, prueba.</a:t>
            </a:r>
          </a:p>
          <a:p>
            <a:endParaRPr lang="es-CL" dirty="0" smtClean="0">
              <a:solidFill>
                <a:srgbClr val="C00000"/>
              </a:solidFill>
            </a:endParaRPr>
          </a:p>
          <a:p>
            <a:r>
              <a:rPr lang="es-CL" b="1" dirty="0" smtClean="0">
                <a:solidFill>
                  <a:srgbClr val="C00000"/>
                </a:solidFill>
              </a:rPr>
              <a:t>Usuarios tempranos: </a:t>
            </a:r>
            <a:r>
              <a:rPr lang="es-CL" dirty="0" smtClean="0"/>
              <a:t>Líderes de opinión, adoptan nuevas ideas pero con más precaución.</a:t>
            </a:r>
          </a:p>
          <a:p>
            <a:endParaRPr lang="es-CL" dirty="0" smtClean="0">
              <a:solidFill>
                <a:srgbClr val="C00000"/>
              </a:solidFill>
            </a:endParaRPr>
          </a:p>
          <a:p>
            <a:r>
              <a:rPr lang="es-CL" b="1" dirty="0" smtClean="0">
                <a:solidFill>
                  <a:srgbClr val="C00000"/>
                </a:solidFill>
              </a:rPr>
              <a:t>Mayoría </a:t>
            </a:r>
            <a:r>
              <a:rPr lang="es-CL" b="1" dirty="0">
                <a:solidFill>
                  <a:srgbClr val="C00000"/>
                </a:solidFill>
              </a:rPr>
              <a:t>temprana: </a:t>
            </a:r>
            <a:r>
              <a:rPr lang="es-CL" dirty="0"/>
              <a:t>Adoptan las nuevas ideas antes que el promedio, pero necesitan información, no son líderes.</a:t>
            </a:r>
          </a:p>
          <a:p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26</a:t>
            </a:fld>
            <a:endParaRPr lang="es-CL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4680744" y="1728564"/>
            <a:ext cx="4211872" cy="4248472"/>
          </a:xfrm>
          <a:prstGeom prst="rect">
            <a:avLst/>
          </a:prstGeom>
        </p:spPr>
        <p:txBody>
          <a:bodyPr vert="horz" lIns="94640" tIns="47320" rIns="94640" bIns="47320" rtlCol="0">
            <a:normAutofit/>
          </a:bodyPr>
          <a:lstStyle>
            <a:lvl1pPr marL="354902" indent="-354902" algn="l" defTabSz="9464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68953" indent="-295751" algn="l" defTabSz="94640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83005" indent="-236601" algn="l" defTabSz="9464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56207" indent="-236601" algn="l" defTabSz="94640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129409" indent="-236601" algn="l" defTabSz="94640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602611" indent="-236601" algn="l" defTabSz="9464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5813" indent="-236601" algn="l" defTabSz="9464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49015" indent="-236601" algn="l" defTabSz="9464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2217" indent="-236601" algn="l" defTabSz="9464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b="1" dirty="0" smtClean="0">
                <a:solidFill>
                  <a:srgbClr val="C00000"/>
                </a:solidFill>
              </a:rPr>
              <a:t>Mayoría tardía: </a:t>
            </a:r>
            <a:r>
              <a:rPr lang="es-CL" dirty="0" smtClean="0"/>
              <a:t>Son escépticos, adoptan una innovación luego de que la mayoría la ha probado.</a:t>
            </a:r>
          </a:p>
          <a:p>
            <a:endParaRPr lang="es-CL" dirty="0" smtClean="0">
              <a:solidFill>
                <a:srgbClr val="C00000"/>
              </a:solidFill>
            </a:endParaRPr>
          </a:p>
          <a:p>
            <a:r>
              <a:rPr lang="es-CL" b="1" dirty="0" smtClean="0">
                <a:solidFill>
                  <a:srgbClr val="C00000"/>
                </a:solidFill>
              </a:rPr>
              <a:t>Rezagados:</a:t>
            </a:r>
            <a:r>
              <a:rPr lang="es-CL" b="1" dirty="0" smtClean="0"/>
              <a:t> </a:t>
            </a:r>
            <a:r>
              <a:rPr lang="es-CL" dirty="0" smtClean="0"/>
              <a:t>Son tradicionales, desconfiados y resistentes a los cambios.</a:t>
            </a:r>
          </a:p>
          <a:p>
            <a:endParaRPr lang="es-CL" dirty="0" smtClean="0"/>
          </a:p>
        </p:txBody>
      </p:sp>
      <p:sp>
        <p:nvSpPr>
          <p:cNvPr id="7" name="6 CuadroTexto"/>
          <p:cNvSpPr txBox="1"/>
          <p:nvPr/>
        </p:nvSpPr>
        <p:spPr>
          <a:xfrm>
            <a:off x="720304" y="6409084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solidFill>
                  <a:srgbClr val="FF0000"/>
                </a:solidFill>
              </a:rPr>
              <a:t>Ahora la pregunta es…</a:t>
            </a:r>
          </a:p>
          <a:p>
            <a:pPr algn="ctr"/>
            <a:r>
              <a:rPr lang="es-CL" sz="2400" b="1" dirty="0">
                <a:solidFill>
                  <a:srgbClr val="FF0000"/>
                </a:solidFill>
              </a:rPr>
              <a:t>Por qué fracasan los productos innovadores???</a:t>
            </a:r>
          </a:p>
        </p:txBody>
      </p:sp>
    </p:spTree>
    <p:extLst>
      <p:ext uri="{BB962C8B-B14F-4D97-AF65-F5344CB8AC3E}">
        <p14:creationId xmlns:p14="http://schemas.microsoft.com/office/powerpoint/2010/main" val="2614902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0000"/>
                </a:solidFill>
              </a:rPr>
              <a:t>Por qué fallan los productos innovadores?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6" name="mbai503_s4_ cruzand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56556"/>
            <a:ext cx="9361488" cy="5265507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27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73461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dirty="0" smtClean="0">
                <a:solidFill>
                  <a:srgbClr val="FF0000"/>
                </a:solidFill>
              </a:rPr>
              <a:t>Etapa 6</a:t>
            </a:r>
            <a:br>
              <a:rPr lang="es-CL" dirty="0" smtClean="0">
                <a:solidFill>
                  <a:srgbClr val="FF0000"/>
                </a:solidFill>
              </a:rPr>
            </a:br>
            <a:r>
              <a:rPr lang="es-CL" dirty="0" smtClean="0">
                <a:solidFill>
                  <a:srgbClr val="FF0000"/>
                </a:solidFill>
              </a:rPr>
              <a:t>Fijación del precio de los nuevos productos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32272" y="2016596"/>
            <a:ext cx="8425339" cy="4464496"/>
          </a:xfrm>
        </p:spPr>
        <p:txBody>
          <a:bodyPr>
            <a:normAutofit/>
          </a:bodyPr>
          <a:lstStyle/>
          <a:p>
            <a:r>
              <a:rPr lang="es-CL" dirty="0" smtClean="0"/>
              <a:t>En esta penúltima etapa veremos la fijación de precios.</a:t>
            </a:r>
          </a:p>
          <a:p>
            <a:r>
              <a:rPr lang="es-CL" dirty="0" smtClean="0"/>
              <a:t>Una vez analizados los costos, la demanda y la competencia, se debe elegir la estrategia de precios:</a:t>
            </a:r>
          </a:p>
          <a:p>
            <a:pPr lvl="1"/>
            <a:endParaRPr lang="es-CL" sz="2200" b="1" dirty="0" smtClean="0">
              <a:solidFill>
                <a:srgbClr val="0070C0"/>
              </a:solidFill>
            </a:endParaRPr>
          </a:p>
          <a:p>
            <a:pPr marL="473202" lvl="1" indent="0">
              <a:buNone/>
            </a:pPr>
            <a:r>
              <a:rPr lang="es-CL" sz="2200" b="1" dirty="0" smtClean="0">
                <a:solidFill>
                  <a:srgbClr val="0070C0"/>
                </a:solidFill>
              </a:rPr>
              <a:t>Estrategia de descreme -&gt; Precio alto al inicio</a:t>
            </a:r>
          </a:p>
          <a:p>
            <a:pPr marL="473202" lvl="1" indent="0">
              <a:buNone/>
            </a:pPr>
            <a:endParaRPr lang="es-CL" sz="2200" b="1" dirty="0" smtClean="0">
              <a:solidFill>
                <a:srgbClr val="0070C0"/>
              </a:solidFill>
            </a:endParaRPr>
          </a:p>
          <a:p>
            <a:pPr marL="473202" lvl="1" indent="0">
              <a:buNone/>
            </a:pPr>
            <a:r>
              <a:rPr lang="es-CL" sz="2200" b="1" dirty="0" smtClean="0">
                <a:solidFill>
                  <a:srgbClr val="0070C0"/>
                </a:solidFill>
              </a:rPr>
              <a:t>Estrategia de penetración</a:t>
            </a:r>
            <a:r>
              <a:rPr lang="es-CL" sz="2200" b="1" dirty="0">
                <a:solidFill>
                  <a:srgbClr val="0070C0"/>
                </a:solidFill>
              </a:rPr>
              <a:t> </a:t>
            </a:r>
            <a:r>
              <a:rPr lang="es-CL" sz="2200" b="1" dirty="0" smtClean="0">
                <a:solidFill>
                  <a:srgbClr val="0070C0"/>
                </a:solidFill>
              </a:rPr>
              <a:t>-&gt; Precio bajo al inicio</a:t>
            </a:r>
          </a:p>
          <a:p>
            <a:pPr marL="473202" lvl="1" indent="0">
              <a:buNone/>
            </a:pPr>
            <a:endParaRPr lang="es-CL" b="1" dirty="0">
              <a:solidFill>
                <a:srgbClr val="0070C0"/>
              </a:solidFill>
            </a:endParaRPr>
          </a:p>
          <a:p>
            <a:pPr marL="473202" lvl="1" indent="0">
              <a:buNone/>
            </a:pPr>
            <a:endParaRPr lang="es-CL" sz="2200" b="1" dirty="0" smtClean="0">
              <a:solidFill>
                <a:srgbClr val="0070C0"/>
              </a:solidFill>
            </a:endParaRPr>
          </a:p>
          <a:p>
            <a:pPr marL="473202" lvl="1" indent="0" algn="ctr">
              <a:buNone/>
            </a:pPr>
            <a:r>
              <a:rPr lang="es-CL" sz="3200" b="1" dirty="0" smtClean="0">
                <a:solidFill>
                  <a:srgbClr val="FF0000"/>
                </a:solidFill>
              </a:rPr>
              <a:t>Cuándo ocupo cada una?</a:t>
            </a:r>
          </a:p>
          <a:p>
            <a:pPr marL="473202" lvl="1" indent="0">
              <a:buNone/>
            </a:pPr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28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24791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C00000"/>
                </a:solidFill>
              </a:rPr>
              <a:t>Etapa 7</a:t>
            </a:r>
            <a:br>
              <a:rPr lang="es-CL" dirty="0" smtClean="0">
                <a:solidFill>
                  <a:srgbClr val="C00000"/>
                </a:solidFill>
              </a:rPr>
            </a:br>
            <a:r>
              <a:rPr lang="es-CL" dirty="0" smtClean="0">
                <a:solidFill>
                  <a:srgbClr val="C00000"/>
                </a:solidFill>
              </a:rPr>
              <a:t>Evaluación del riesgo financiero</a:t>
            </a:r>
            <a:endParaRPr lang="es-CL" dirty="0">
              <a:solidFill>
                <a:srgbClr val="C0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b="1" dirty="0" smtClean="0"/>
              <a:t>Existen 3 niveles de riesgos</a:t>
            </a:r>
          </a:p>
          <a:p>
            <a:endParaRPr lang="es-CL" dirty="0" smtClean="0"/>
          </a:p>
          <a:p>
            <a:r>
              <a:rPr lang="es-CL" b="1" dirty="0" smtClean="0">
                <a:solidFill>
                  <a:srgbClr val="FF0000"/>
                </a:solidFill>
              </a:rPr>
              <a:t>El punto de equilibrio simple</a:t>
            </a:r>
            <a:r>
              <a:rPr lang="es-CL" dirty="0" smtClean="0"/>
              <a:t>, el nuevo producto deja la zona de pérdidas y entra a la zona de ganancias.</a:t>
            </a:r>
          </a:p>
          <a:p>
            <a:r>
              <a:rPr lang="es-CL" b="1" dirty="0" smtClean="0">
                <a:solidFill>
                  <a:srgbClr val="FF0000"/>
                </a:solidFill>
              </a:rPr>
              <a:t>El punto neutro de equilibrio global</a:t>
            </a:r>
            <a:r>
              <a:rPr lang="es-CL" dirty="0" smtClean="0"/>
              <a:t>, que es cuando el VPN de todos los flujos es cero, la empresa ha recuperado la inversión.</a:t>
            </a:r>
          </a:p>
          <a:p>
            <a:r>
              <a:rPr lang="es-CL" b="1" dirty="0" smtClean="0">
                <a:solidFill>
                  <a:srgbClr val="FF0000"/>
                </a:solidFill>
              </a:rPr>
              <a:t>El punto de adquisición de capital</a:t>
            </a:r>
            <a:r>
              <a:rPr lang="es-CL" dirty="0" smtClean="0"/>
              <a:t>, cuando la nueva actividad genera un superávit financiero que permite las reinversiones.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29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78783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8000"/>
                </a:solidFill>
              </a:rPr>
              <a:t>Función estratégica de las innovaciones</a:t>
            </a:r>
            <a:endParaRPr lang="es-CL" dirty="0">
              <a:solidFill>
                <a:srgbClr val="FF8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bg1"/>
                </a:solidFill>
                <a:effectLst>
                  <a:glow rad="495300">
                    <a:srgbClr val="000000">
                      <a:alpha val="75000"/>
                    </a:srgbClr>
                  </a:glow>
                </a:effectLst>
              </a:rPr>
              <a:t>En el corazón de toda estrategia de desarrollo están las reorganización, diversificación e innovación.</a:t>
            </a:r>
          </a:p>
          <a:p>
            <a:endParaRPr lang="es-CL" dirty="0" smtClean="0">
              <a:solidFill>
                <a:schemeClr val="bg1"/>
              </a:solidFill>
              <a:effectLst>
                <a:glow rad="495300">
                  <a:srgbClr val="000000">
                    <a:alpha val="75000"/>
                  </a:srgbClr>
                </a:glow>
              </a:effectLst>
            </a:endParaRPr>
          </a:p>
          <a:p>
            <a:r>
              <a:rPr lang="es-CL" dirty="0" smtClean="0">
                <a:solidFill>
                  <a:schemeClr val="bg1"/>
                </a:solidFill>
                <a:effectLst>
                  <a:glow rad="495300">
                    <a:srgbClr val="000000">
                      <a:alpha val="75000"/>
                    </a:srgbClr>
                  </a:glow>
                </a:effectLst>
              </a:rPr>
              <a:t>Hay que evaluar el abandono de productos, modificación de los existentes o el lanzamiento de nuevos productos.</a:t>
            </a:r>
          </a:p>
          <a:p>
            <a:endParaRPr lang="es-CL" dirty="0" smtClean="0">
              <a:solidFill>
                <a:schemeClr val="bg1"/>
              </a:solidFill>
              <a:effectLst>
                <a:glow rad="495300">
                  <a:srgbClr val="000000">
                    <a:alpha val="75000"/>
                  </a:srgbClr>
                </a:glow>
              </a:effectLst>
            </a:endParaRPr>
          </a:p>
          <a:p>
            <a:r>
              <a:rPr lang="es-CL" dirty="0" smtClean="0">
                <a:solidFill>
                  <a:schemeClr val="bg1"/>
                </a:solidFill>
                <a:effectLst>
                  <a:glow rad="495300">
                    <a:srgbClr val="000000">
                      <a:alpha val="75000"/>
                    </a:srgbClr>
                  </a:glow>
                </a:effectLst>
              </a:rPr>
              <a:t>Estas son decisiones de suma importancia para la sobrevivencia de la empresa.</a:t>
            </a:r>
            <a:endParaRPr lang="es-CL" dirty="0">
              <a:solidFill>
                <a:schemeClr val="bg1"/>
              </a:solidFill>
              <a:effectLst>
                <a:glow rad="495300">
                  <a:srgbClr val="000000">
                    <a:alpha val="75000"/>
                  </a:srgbClr>
                </a:glow>
              </a:effectLst>
            </a:endParaRPr>
          </a:p>
          <a:p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69734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30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83809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280" y="839140"/>
            <a:ext cx="8425339" cy="1393480"/>
          </a:xfrm>
        </p:spPr>
        <p:txBody>
          <a:bodyPr/>
          <a:lstStyle/>
          <a:p>
            <a:pPr marL="414051" lvl="1" indent="0">
              <a:buNone/>
            </a:pPr>
            <a:r>
              <a:rPr lang="es-CL" sz="2400" dirty="0" smtClean="0"/>
              <a:t>De acuerdo a Departamento de Comercio y Desarrollo Económico de EEUU, las empresas manufactureras de clase mundial presentan:</a:t>
            </a:r>
          </a:p>
          <a:p>
            <a:endParaRPr lang="es-CL" dirty="0" smtClean="0"/>
          </a:p>
          <a:p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4</a:t>
            </a:fld>
            <a:endParaRPr lang="es-CL"/>
          </a:p>
        </p:txBody>
      </p:sp>
      <p:sp>
        <p:nvSpPr>
          <p:cNvPr id="7" name="6 Rectángulo"/>
          <p:cNvSpPr/>
          <p:nvPr/>
        </p:nvSpPr>
        <p:spPr>
          <a:xfrm>
            <a:off x="864320" y="2520652"/>
            <a:ext cx="7344816" cy="88209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800" b="1" dirty="0" smtClean="0">
                <a:latin typeface="+mj-lt"/>
                <a:cs typeface="Calibri"/>
              </a:rPr>
              <a:t>Porcentaje de ventas provenientes de la</a:t>
            </a:r>
          </a:p>
          <a:p>
            <a:r>
              <a:rPr lang="es-CL" sz="1800" b="1" dirty="0">
                <a:latin typeface="+mj-lt"/>
                <a:cs typeface="Calibri"/>
              </a:rPr>
              <a:t>i</a:t>
            </a:r>
            <a:r>
              <a:rPr lang="es-CL" sz="1800" b="1" dirty="0" smtClean="0">
                <a:latin typeface="+mj-lt"/>
                <a:cs typeface="Calibri"/>
              </a:rPr>
              <a:t>ntroducción de nuevos productos los </a:t>
            </a:r>
          </a:p>
          <a:p>
            <a:r>
              <a:rPr lang="es-CL" sz="1800" b="1" dirty="0" smtClean="0">
                <a:latin typeface="+mj-lt"/>
                <a:cs typeface="Calibri"/>
              </a:rPr>
              <a:t>últimos 3 años  </a:t>
            </a:r>
            <a:endParaRPr lang="es-CL" sz="1800" b="1" dirty="0">
              <a:latin typeface="+mj-lt"/>
              <a:cs typeface="Calibri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768976" y="2592660"/>
            <a:ext cx="1368151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>
                <a:solidFill>
                  <a:srgbClr val="000000"/>
                </a:solidFill>
              </a:rPr>
              <a:t>&gt; 50%</a:t>
            </a:r>
            <a:endParaRPr lang="es-CL" sz="2400" b="1" dirty="0">
              <a:solidFill>
                <a:srgbClr val="000000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864320" y="3528764"/>
            <a:ext cx="7344816" cy="8774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800" b="1" dirty="0" smtClean="0"/>
              <a:t>Porcentaje de nuevos productos</a:t>
            </a:r>
          </a:p>
          <a:p>
            <a:r>
              <a:rPr lang="es-CL" sz="1800" b="1" dirty="0"/>
              <a:t>l</a:t>
            </a:r>
            <a:r>
              <a:rPr lang="es-CL" sz="1800" b="1" dirty="0" smtClean="0"/>
              <a:t>anzados anualmente </a:t>
            </a:r>
            <a:endParaRPr lang="es-CL" sz="1800" b="1" dirty="0"/>
          </a:p>
        </p:txBody>
      </p:sp>
      <p:sp>
        <p:nvSpPr>
          <p:cNvPr id="15" name="14 Rectángulo"/>
          <p:cNvSpPr/>
          <p:nvPr/>
        </p:nvSpPr>
        <p:spPr>
          <a:xfrm>
            <a:off x="864320" y="4536876"/>
            <a:ext cx="7344816" cy="88209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800" b="1" dirty="0" smtClean="0"/>
              <a:t>Porcentaje de la fuerza laboral dedicada</a:t>
            </a:r>
          </a:p>
          <a:p>
            <a:r>
              <a:rPr lang="es-CL" sz="1800" b="1" dirty="0" smtClean="0"/>
              <a:t>A la elaboración de nuevos productos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864320" y="5544988"/>
            <a:ext cx="7344816" cy="88209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800" b="1" dirty="0"/>
              <a:t>I</a:t>
            </a:r>
            <a:r>
              <a:rPr lang="es-CL" sz="1800" b="1" dirty="0" smtClean="0"/>
              <a:t>nversión en investigación y desarrollo</a:t>
            </a:r>
          </a:p>
          <a:p>
            <a:r>
              <a:rPr lang="es-CL" sz="1800" b="1" dirty="0" smtClean="0"/>
              <a:t>como porcentaje de la venta 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6768976" y="3600772"/>
            <a:ext cx="1368151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>
                <a:solidFill>
                  <a:srgbClr val="000000"/>
                </a:solidFill>
              </a:rPr>
              <a:t>&gt; 20%</a:t>
            </a:r>
            <a:endParaRPr lang="es-CL" sz="2400" b="1" dirty="0">
              <a:solidFill>
                <a:srgbClr val="000000"/>
              </a:solidFill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6768976" y="4608884"/>
            <a:ext cx="1368151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>
                <a:solidFill>
                  <a:srgbClr val="000000"/>
                </a:solidFill>
              </a:rPr>
              <a:t>&gt; 10%</a:t>
            </a:r>
            <a:endParaRPr lang="es-CL" sz="2400" b="1" dirty="0">
              <a:solidFill>
                <a:srgbClr val="000000"/>
              </a:solidFill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6768976" y="5616996"/>
            <a:ext cx="1368151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>
                <a:solidFill>
                  <a:srgbClr val="000000"/>
                </a:solidFill>
              </a:rPr>
              <a:t>&gt; 10%</a:t>
            </a:r>
            <a:endParaRPr lang="es-CL" sz="2400" b="1" dirty="0">
              <a:solidFill>
                <a:srgbClr val="00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1440384" y="6625108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 smtClean="0">
                <a:solidFill>
                  <a:srgbClr val="000000"/>
                </a:solidFill>
              </a:rPr>
              <a:t>Fuente: www.wmep.org</a:t>
            </a:r>
            <a:endParaRPr lang="es-CL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185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0000"/>
                </a:solidFill>
              </a:rPr>
              <a:t>Evolución de las ventas de Apple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60264" y="6337076"/>
            <a:ext cx="8712968" cy="936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dirty="0" smtClean="0"/>
              <a:t>El 60% de las ventas de Apple provienen de productos nuevos</a:t>
            </a:r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5</a:t>
            </a:fld>
            <a:endParaRPr lang="es-C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5" t="31840" r="28050" b="13993"/>
          <a:stretch/>
        </p:blipFill>
        <p:spPr bwMode="auto">
          <a:xfrm>
            <a:off x="792312" y="1512540"/>
            <a:ext cx="7272808" cy="480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477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 descr="La Tercera - Papel Digital(2)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79" b="-8479"/>
          <a:stretch>
            <a:fillRect/>
          </a:stretch>
        </p:blipFill>
        <p:spPr>
          <a:xfrm>
            <a:off x="504280" y="1152500"/>
            <a:ext cx="8395599" cy="5400600"/>
          </a:xfrm>
          <a:ln w="3175" cmpd="sng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6</a:t>
            </a:fld>
            <a:endParaRPr lang="es-CL"/>
          </a:p>
        </p:txBody>
      </p:sp>
      <p:sp>
        <p:nvSpPr>
          <p:cNvPr id="7" name="CuadroTexto 6"/>
          <p:cNvSpPr txBox="1"/>
          <p:nvPr/>
        </p:nvSpPr>
        <p:spPr>
          <a:xfrm>
            <a:off x="720304" y="1584548"/>
            <a:ext cx="370859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Cronología de la Manzana</a:t>
            </a:r>
          </a:p>
          <a:p>
            <a:r>
              <a:rPr lang="es-ES" sz="1400" dirty="0" smtClean="0"/>
              <a:t>Precio de acción y lanzamiento de productos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4166401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chemeClr val="accent3">
                    <a:lumMod val="50000"/>
                  </a:schemeClr>
                </a:solidFill>
              </a:rPr>
              <a:t>Componentes de una innovación</a:t>
            </a: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7</a:t>
            </a:fld>
            <a:endParaRPr lang="es-CL"/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6958558"/>
              </p:ext>
            </p:extLst>
          </p:nvPr>
        </p:nvGraphicFramePr>
        <p:xfrm>
          <a:off x="468313" y="1655763"/>
          <a:ext cx="8424862" cy="5421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5155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75583F4-8460-FF4D-87A9-C7DEF046A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FCA88B5-6D3F-F643-8C5F-D14B3D62E7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0F217E-EFB1-534C-A7D5-02B74B1B63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B601E15-5E65-C844-9AAD-496DE4FD9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171F8B4-B369-DD4E-A9C9-19255586EC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68C635B-B088-F449-880F-F2ECB8DE01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BC4D842-FC61-3948-92CE-2E2868F8C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8078" y="864468"/>
            <a:ext cx="8425339" cy="62118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CL" sz="22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s-CL" sz="22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s-CL" sz="22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s-CL" sz="22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es-CL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es-CL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s-CL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es-CL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es-CL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s-CL" sz="2400" dirty="0" smtClean="0">
                <a:solidFill>
                  <a:schemeClr val="accent3">
                    <a:lumMod val="50000"/>
                  </a:schemeClr>
                </a:solidFill>
              </a:rPr>
              <a:t>Grado </a:t>
            </a:r>
            <a:r>
              <a:rPr lang="es-CL" sz="2400" dirty="0">
                <a:solidFill>
                  <a:schemeClr val="accent3">
                    <a:lumMod val="50000"/>
                  </a:schemeClr>
                </a:solidFill>
              </a:rPr>
              <a:t>de </a:t>
            </a:r>
            <a:r>
              <a:rPr lang="es-CL" sz="2400" b="1" dirty="0">
                <a:solidFill>
                  <a:schemeClr val="accent3">
                    <a:lumMod val="50000"/>
                  </a:schemeClr>
                </a:solidFill>
              </a:rPr>
              <a:t>originalidad</a:t>
            </a:r>
            <a:r>
              <a:rPr lang="es-CL" sz="2400" dirty="0">
                <a:solidFill>
                  <a:schemeClr val="accent3">
                    <a:lumMod val="50000"/>
                  </a:schemeClr>
                </a:solidFill>
              </a:rPr>
              <a:t> y </a:t>
            </a:r>
            <a:r>
              <a:rPr lang="es-CL" sz="2400" b="1" dirty="0">
                <a:solidFill>
                  <a:schemeClr val="accent3">
                    <a:lumMod val="50000"/>
                  </a:schemeClr>
                </a:solidFill>
              </a:rPr>
              <a:t>complejidad</a:t>
            </a:r>
            <a:r>
              <a:rPr lang="es-CL" sz="2400" dirty="0">
                <a:solidFill>
                  <a:schemeClr val="accent3">
                    <a:lumMod val="50000"/>
                  </a:schemeClr>
                </a:solidFill>
              </a:rPr>
              <a:t> del concepto, que determinará la receptividad y los costos de cambio.</a:t>
            </a:r>
          </a:p>
          <a:p>
            <a:r>
              <a:rPr lang="es-CL" sz="2400" dirty="0">
                <a:solidFill>
                  <a:schemeClr val="accent3">
                    <a:lumMod val="50000"/>
                  </a:schemeClr>
                </a:solidFill>
              </a:rPr>
              <a:t>Grado de innovación tecnológica del concepto, que determinará la </a:t>
            </a:r>
            <a:r>
              <a:rPr lang="es-CL" sz="2400" b="1" dirty="0">
                <a:solidFill>
                  <a:schemeClr val="accent3">
                    <a:lumMod val="50000"/>
                  </a:schemeClr>
                </a:solidFill>
              </a:rPr>
              <a:t>viabilidad técnica </a:t>
            </a:r>
            <a:r>
              <a:rPr lang="es-CL" sz="2400" dirty="0">
                <a:solidFill>
                  <a:schemeClr val="accent3">
                    <a:lumMod val="50000"/>
                  </a:schemeClr>
                </a:solidFill>
              </a:rPr>
              <a:t>del concepto</a:t>
            </a:r>
            <a:r>
              <a:rPr lang="es-CL" sz="24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es-CL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8</a:t>
            </a:fld>
            <a:endParaRPr lang="es-CL"/>
          </a:p>
        </p:txBody>
      </p:sp>
      <p:sp>
        <p:nvSpPr>
          <p:cNvPr id="6" name="Explosión 1 5"/>
          <p:cNvSpPr/>
          <p:nvPr/>
        </p:nvSpPr>
        <p:spPr>
          <a:xfrm>
            <a:off x="1944440" y="288404"/>
            <a:ext cx="5256584" cy="4104456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rgbClr val="000000"/>
                </a:solidFill>
              </a:rPr>
              <a:t>De qué factores depende el riesgo de una innovación?</a:t>
            </a:r>
            <a:endParaRPr lang="es-E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688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0000FF"/>
                </a:solidFill>
              </a:rPr>
              <a:t>Innovaciones Sustentables</a:t>
            </a:r>
            <a:endParaRPr lang="es-ES" dirty="0">
              <a:solidFill>
                <a:srgbClr val="0000FF"/>
              </a:solidFill>
            </a:endParaRPr>
          </a:p>
        </p:txBody>
      </p:sp>
      <p:pic>
        <p:nvPicPr>
          <p:cNvPr id="6" name="PG - Innovación para todos los día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12540"/>
            <a:ext cx="9361488" cy="5265507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69641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Martin">
      <a:dk1>
        <a:srgbClr val="4D4D4D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arti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9210</TotalTime>
  <Words>1435</Words>
  <Application>Microsoft Macintosh PowerPoint</Application>
  <PresentationFormat>Personalizado</PresentationFormat>
  <Paragraphs>255</Paragraphs>
  <Slides>30</Slides>
  <Notes>0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1" baseType="lpstr">
      <vt:lpstr>Tema de Office</vt:lpstr>
      <vt:lpstr>Presentación de PowerPoint</vt:lpstr>
      <vt:lpstr>Agenda</vt:lpstr>
      <vt:lpstr>Función estratégica de las innovaciones</vt:lpstr>
      <vt:lpstr>Presentación de PowerPoint</vt:lpstr>
      <vt:lpstr>Evolución de las ventas de Apple</vt:lpstr>
      <vt:lpstr>Presentación de PowerPoint</vt:lpstr>
      <vt:lpstr>Componentes de una innovación</vt:lpstr>
      <vt:lpstr>Presentación de PowerPoint</vt:lpstr>
      <vt:lpstr>Innovaciones Sustentables</vt:lpstr>
      <vt:lpstr>Etapas del proceso de desarrollo de nuevos productos</vt:lpstr>
      <vt:lpstr>Etapa 1 Generación de ideas de nuevos productos</vt:lpstr>
      <vt:lpstr>Análisis funcional del Producto</vt:lpstr>
      <vt:lpstr> </vt:lpstr>
      <vt:lpstr>Presentación de PowerPoint</vt:lpstr>
      <vt:lpstr>Análisis funcional del Producto</vt:lpstr>
      <vt:lpstr>Análisis funcional del Producto</vt:lpstr>
      <vt:lpstr>Análisis funcional del Producto</vt:lpstr>
      <vt:lpstr>Brainstorming</vt:lpstr>
      <vt:lpstr>Método de las ideas a partir de los clientes</vt:lpstr>
      <vt:lpstr>Etapa 2 Selección y depurado de las ideas del nuevo producto</vt:lpstr>
      <vt:lpstr>Etapa 3 Desarrollo del concepto del nuevo producto</vt:lpstr>
      <vt:lpstr>Presentación de PowerPoint</vt:lpstr>
      <vt:lpstr>Etapa 4 Análisis del negocio y programa de mkt</vt:lpstr>
      <vt:lpstr>Etapa 5 Proceso de adopción de cliente</vt:lpstr>
      <vt:lpstr>Curva de adopción de la tecnología de Rogers</vt:lpstr>
      <vt:lpstr>Curva de adopción de la tecnología de Rogers</vt:lpstr>
      <vt:lpstr>Por qué fallan los productos innovadores?</vt:lpstr>
      <vt:lpstr>Etapa 6 Fijación del precio de los nuevos productos</vt:lpstr>
      <vt:lpstr>Etapa 7 Evaluación del riesgo financiero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Martin</cp:lastModifiedBy>
  <cp:revision>267</cp:revision>
  <dcterms:created xsi:type="dcterms:W3CDTF">2014-07-14T14:48:49Z</dcterms:created>
  <dcterms:modified xsi:type="dcterms:W3CDTF">2018-11-28T13:01:09Z</dcterms:modified>
</cp:coreProperties>
</file>